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7" r:id="rId2"/>
    <p:sldId id="413" r:id="rId3"/>
    <p:sldId id="317" r:id="rId4"/>
    <p:sldId id="372" r:id="rId5"/>
    <p:sldId id="415" r:id="rId6"/>
    <p:sldId id="416" r:id="rId7"/>
    <p:sldId id="418" r:id="rId8"/>
    <p:sldId id="419" r:id="rId9"/>
    <p:sldId id="420" r:id="rId10"/>
    <p:sldId id="422" r:id="rId11"/>
    <p:sldId id="424" r:id="rId12"/>
    <p:sldId id="425" r:id="rId13"/>
    <p:sldId id="426" r:id="rId14"/>
    <p:sldId id="428" r:id="rId15"/>
    <p:sldId id="414" r:id="rId16"/>
    <p:sldId id="491" r:id="rId17"/>
    <p:sldId id="374" r:id="rId18"/>
    <p:sldId id="452" r:id="rId19"/>
    <p:sldId id="483" r:id="rId20"/>
    <p:sldId id="484" r:id="rId21"/>
    <p:sldId id="485" r:id="rId22"/>
    <p:sldId id="488" r:id="rId23"/>
    <p:sldId id="486" r:id="rId24"/>
    <p:sldId id="487" r:id="rId25"/>
    <p:sldId id="490" r:id="rId26"/>
    <p:sldId id="376" r:id="rId27"/>
    <p:sldId id="378" r:id="rId28"/>
    <p:sldId id="379" r:id="rId29"/>
    <p:sldId id="380" r:id="rId30"/>
    <p:sldId id="381" r:id="rId31"/>
    <p:sldId id="435" r:id="rId32"/>
    <p:sldId id="438" r:id="rId33"/>
    <p:sldId id="439" r:id="rId34"/>
    <p:sldId id="445" r:id="rId35"/>
    <p:sldId id="448" r:id="rId36"/>
    <p:sldId id="449" r:id="rId37"/>
    <p:sldId id="450" r:id="rId38"/>
    <p:sldId id="451" r:id="rId39"/>
    <p:sldId id="432" r:id="rId40"/>
    <p:sldId id="433" r:id="rId41"/>
    <p:sldId id="382" r:id="rId42"/>
    <p:sldId id="383" r:id="rId43"/>
    <p:sldId id="455" r:id="rId44"/>
    <p:sldId id="454" r:id="rId45"/>
    <p:sldId id="384" r:id="rId46"/>
    <p:sldId id="375" r:id="rId47"/>
    <p:sldId id="457" r:id="rId48"/>
    <p:sldId id="463" r:id="rId49"/>
    <p:sldId id="464" r:id="rId50"/>
    <p:sldId id="465" r:id="rId51"/>
    <p:sldId id="436" r:id="rId52"/>
    <p:sldId id="466" r:id="rId53"/>
    <p:sldId id="434" r:id="rId54"/>
    <p:sldId id="467" r:id="rId55"/>
    <p:sldId id="479" r:id="rId56"/>
    <p:sldId id="480" r:id="rId57"/>
    <p:sldId id="389" r:id="rId58"/>
    <p:sldId id="391" r:id="rId59"/>
    <p:sldId id="392" r:id="rId60"/>
    <p:sldId id="396" r:id="rId61"/>
    <p:sldId id="397" r:id="rId62"/>
    <p:sldId id="398" r:id="rId63"/>
    <p:sldId id="437" r:id="rId64"/>
    <p:sldId id="399" r:id="rId65"/>
    <p:sldId id="400" r:id="rId66"/>
    <p:sldId id="401" r:id="rId67"/>
    <p:sldId id="402" r:id="rId68"/>
    <p:sldId id="403" r:id="rId69"/>
    <p:sldId id="405" r:id="rId70"/>
    <p:sldId id="404" r:id="rId71"/>
    <p:sldId id="406" r:id="rId72"/>
    <p:sldId id="407" r:id="rId73"/>
    <p:sldId id="410" r:id="rId74"/>
    <p:sldId id="411" r:id="rId75"/>
    <p:sldId id="41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85" d="100"/>
          <a:sy n="85" d="100"/>
        </p:scale>
        <p:origin x="96"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F1868-2CCF-433B-870A-FCF6D843B687}" type="datetimeFigureOut">
              <a:rPr lang="en-US" smtClean="0"/>
              <a:t>5/13/2020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91CAF-C561-434C-BAEF-F956A5EE8E83}" type="slidenum">
              <a:rPr lang="en-US" smtClean="0"/>
              <a:t>‹#›</a:t>
            </a:fld>
            <a:endParaRPr lang="en-US"/>
          </a:p>
        </p:txBody>
      </p:sp>
    </p:spTree>
    <p:extLst>
      <p:ext uri="{BB962C8B-B14F-4D97-AF65-F5344CB8AC3E}">
        <p14:creationId xmlns:p14="http://schemas.microsoft.com/office/powerpoint/2010/main" val="542680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46584F59-703F-4E4D-BD25-236648A4789F}"/>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A55F4A17-13D6-403F-9086-E87CC1B151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THD = Total Harmonic Distortion</a:t>
            </a:r>
          </a:p>
        </p:txBody>
      </p:sp>
      <p:sp>
        <p:nvSpPr>
          <p:cNvPr id="20484" name="Slide Number Placeholder 3">
            <a:extLst>
              <a:ext uri="{FF2B5EF4-FFF2-40B4-BE49-F238E27FC236}">
                <a16:creationId xmlns:a16="http://schemas.microsoft.com/office/drawing/2014/main" id="{A0C3F244-50A7-4D35-82CA-AFE83533066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1D1D708-7CB1-4F1F-AD60-009B93A8FE72}" type="slidenum">
              <a:rPr lang="en-US" altLang="en-US" sz="1300"/>
              <a:pPr>
                <a:spcBef>
                  <a:spcPct val="0"/>
                </a:spcBef>
              </a:pPr>
              <a:t>14</a:t>
            </a:fld>
            <a:endParaRPr lang="en-US" altLang="en-US"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05C5A70C-B807-413C-B39E-FCF67AD085B6}"/>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106C15EF-6290-4BDB-A5E1-797973E08B3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THD = Total Harmonic Distortion</a:t>
            </a:r>
          </a:p>
          <a:p>
            <a:endParaRPr lang="en-US" altLang="en-US">
              <a:latin typeface="Arial" panose="020B0604020202020204" pitchFamily="34" charset="0"/>
            </a:endParaRPr>
          </a:p>
        </p:txBody>
      </p:sp>
      <p:sp>
        <p:nvSpPr>
          <p:cNvPr id="43012" name="Slide Number Placeholder 3">
            <a:extLst>
              <a:ext uri="{FF2B5EF4-FFF2-40B4-BE49-F238E27FC236}">
                <a16:creationId xmlns:a16="http://schemas.microsoft.com/office/drawing/2014/main" id="{69AB1AE6-2AB2-43A1-809B-FBBD117C62A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68205AA-97FD-479A-B241-8B162B241D80}" type="slidenum">
              <a:rPr lang="en-US" altLang="en-US" sz="1300"/>
              <a:pPr>
                <a:spcBef>
                  <a:spcPct val="0"/>
                </a:spcBef>
              </a:pPr>
              <a:t>31</a:t>
            </a:fld>
            <a:endParaRPr lang="en-US"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BB6F0128-0BD9-43B0-9043-0A27E17DDA3B}"/>
              </a:ext>
            </a:extLst>
          </p:cNvPr>
          <p:cNvSpPr>
            <a:spLocks noGrp="1" noRot="1" noChangeAspect="1" noTextEdit="1"/>
          </p:cNvSpPr>
          <p:nvPr>
            <p:ph type="sldImg"/>
          </p:nvPr>
        </p:nvSpPr>
        <p:spPr>
          <a:ln/>
        </p:spPr>
      </p:sp>
      <p:sp>
        <p:nvSpPr>
          <p:cNvPr id="67587" name="Notes Placeholder 2">
            <a:extLst>
              <a:ext uri="{FF2B5EF4-FFF2-40B4-BE49-F238E27FC236}">
                <a16:creationId xmlns:a16="http://schemas.microsoft.com/office/drawing/2014/main" id="{BF032B62-1C8F-4CE9-AF56-D17EBC33303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a:t>
            </a:r>
            <a:r>
              <a:rPr lang="en-US" altLang="en-US" baseline="-25000">
                <a:latin typeface="Arial" panose="020B0604020202020204" pitchFamily="34" charset="0"/>
              </a:rPr>
              <a:t>Q</a:t>
            </a:r>
            <a:r>
              <a:rPr lang="en-US" altLang="en-US">
                <a:latin typeface="Arial" panose="020B0604020202020204" pitchFamily="34" charset="0"/>
              </a:rPr>
              <a:t> : </a:t>
            </a:r>
            <a:r>
              <a:rPr lang="en-US" altLang="en-US" sz="1300">
                <a:latin typeface="Arial" panose="020B0604020202020204" pitchFamily="34" charset="0"/>
              </a:rPr>
              <a:t>quiescent current</a:t>
            </a:r>
          </a:p>
          <a:p>
            <a:r>
              <a:rPr lang="en-US" altLang="en-US" sz="1300">
                <a:latin typeface="Arial" panose="020B0604020202020204" pitchFamily="34" charset="0"/>
              </a:rPr>
              <a:t>conclude that the class AB stage operates in much the same manner as the class B</a:t>
            </a:r>
          </a:p>
          <a:p>
            <a:r>
              <a:rPr lang="en-US" altLang="en-US" sz="1300">
                <a:latin typeface="Arial" panose="020B0604020202020204" pitchFamily="34" charset="0"/>
              </a:rPr>
              <a:t>circuit, with one important exception: For small </a:t>
            </a:r>
            <a:r>
              <a:rPr lang="en-US" altLang="en-US" sz="1300" i="1">
                <a:latin typeface="Arial" panose="020B0604020202020204" pitchFamily="34" charset="0"/>
              </a:rPr>
              <a:t>v</a:t>
            </a:r>
            <a:r>
              <a:rPr lang="en-US" altLang="en-US" sz="1300" i="1" baseline="-25000">
                <a:latin typeface="Arial" panose="020B0604020202020204" pitchFamily="34" charset="0"/>
              </a:rPr>
              <a:t>I</a:t>
            </a:r>
            <a:r>
              <a:rPr lang="en-US" altLang="en-US" sz="1300" i="1">
                <a:latin typeface="Arial" panose="020B0604020202020204" pitchFamily="34" charset="0"/>
              </a:rPr>
              <a:t>, </a:t>
            </a:r>
            <a:r>
              <a:rPr lang="en-US" altLang="en-US" sz="1300">
                <a:latin typeface="Arial" panose="020B0604020202020204" pitchFamily="34" charset="0"/>
              </a:rPr>
              <a:t>both transistors conduct, and as </a:t>
            </a:r>
            <a:r>
              <a:rPr lang="en-US" altLang="en-US" sz="1300" i="1">
                <a:latin typeface="Arial" panose="020B0604020202020204" pitchFamily="34" charset="0"/>
              </a:rPr>
              <a:t>v</a:t>
            </a:r>
            <a:r>
              <a:rPr lang="en-US" altLang="en-US" sz="1300" i="1" baseline="-25000">
                <a:latin typeface="Arial" panose="020B0604020202020204" pitchFamily="34" charset="0"/>
              </a:rPr>
              <a:t>I</a:t>
            </a:r>
            <a:r>
              <a:rPr lang="en-US" altLang="en-US" sz="1300" i="1">
                <a:latin typeface="Arial" panose="020B0604020202020204" pitchFamily="34" charset="0"/>
              </a:rPr>
              <a:t> i</a:t>
            </a:r>
            <a:r>
              <a:rPr lang="en-US" altLang="en-US" sz="1300" i="1" baseline="-25000">
                <a:latin typeface="Arial" panose="020B0604020202020204" pitchFamily="34" charset="0"/>
              </a:rPr>
              <a:t>s</a:t>
            </a:r>
            <a:r>
              <a:rPr lang="en-US" altLang="en-US" sz="1300" i="1">
                <a:latin typeface="Arial" panose="020B0604020202020204" pitchFamily="34" charset="0"/>
              </a:rPr>
              <a:t> </a:t>
            </a:r>
            <a:r>
              <a:rPr lang="en-US" altLang="en-US" sz="1300">
                <a:latin typeface="Arial" panose="020B0604020202020204" pitchFamily="34" charset="0"/>
              </a:rPr>
              <a:t>increased or decreased, one of the two transistors takes over the operation.</a:t>
            </a:r>
            <a:endParaRPr lang="en-US" altLang="en-US">
              <a:latin typeface="Arial" panose="020B0604020202020204" pitchFamily="34" charset="0"/>
            </a:endParaRPr>
          </a:p>
        </p:txBody>
      </p:sp>
      <p:sp>
        <p:nvSpPr>
          <p:cNvPr id="67588" name="Slide Number Placeholder 3">
            <a:extLst>
              <a:ext uri="{FF2B5EF4-FFF2-40B4-BE49-F238E27FC236}">
                <a16:creationId xmlns:a16="http://schemas.microsoft.com/office/drawing/2014/main" id="{05630DE0-677D-49E4-AFDB-73942539A1F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EBE85AC-E075-41E1-8EC7-5041768D02AA}" type="slidenum">
              <a:rPr lang="en-US" altLang="en-US" sz="1300"/>
              <a:pPr>
                <a:spcBef>
                  <a:spcPct val="0"/>
                </a:spcBef>
              </a:pPr>
              <a:t>54</a:t>
            </a:fld>
            <a:endParaRPr lang="en-US"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4D68B93D-CFCB-4499-8316-621A0DFC3E5A}"/>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30FFD76A-C55E-467C-89EC-861AA014424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300">
                <a:latin typeface="Arial" panose="020B0604020202020204" pitchFamily="34" charset="0"/>
              </a:rPr>
              <a:t>The multiplication factor is obviously under the designer’s control and can be</a:t>
            </a:r>
          </a:p>
          <a:p>
            <a:r>
              <a:rPr lang="en-US" altLang="en-US" sz="1300">
                <a:latin typeface="Arial" panose="020B0604020202020204" pitchFamily="34" charset="0"/>
              </a:rPr>
              <a:t>used to establish the value of </a:t>
            </a:r>
            <a:r>
              <a:rPr lang="en-US" altLang="en-US" sz="1300" i="1">
                <a:latin typeface="Arial" panose="020B0604020202020204" pitchFamily="34" charset="0"/>
              </a:rPr>
              <a:t>V</a:t>
            </a:r>
            <a:r>
              <a:rPr lang="en-US" altLang="en-US" sz="1300" i="1" baseline="-25000">
                <a:latin typeface="Arial" panose="020B0604020202020204" pitchFamily="34" charset="0"/>
              </a:rPr>
              <a:t>BB</a:t>
            </a:r>
            <a:r>
              <a:rPr lang="en-US" altLang="en-US" sz="1300" i="1">
                <a:latin typeface="Arial" panose="020B0604020202020204" pitchFamily="34" charset="0"/>
              </a:rPr>
              <a:t> </a:t>
            </a:r>
            <a:r>
              <a:rPr lang="en-US" altLang="en-US" sz="1300">
                <a:latin typeface="Arial" panose="020B0604020202020204" pitchFamily="34" charset="0"/>
              </a:rPr>
              <a:t>required to yield a desired quiescent current </a:t>
            </a:r>
            <a:r>
              <a:rPr lang="en-US" altLang="en-US" sz="1300" i="1">
                <a:latin typeface="Arial" panose="020B0604020202020204" pitchFamily="34" charset="0"/>
              </a:rPr>
              <a:t>I</a:t>
            </a:r>
            <a:r>
              <a:rPr lang="en-US" altLang="en-US" sz="1300" i="1" baseline="-25000">
                <a:latin typeface="Arial" panose="020B0604020202020204" pitchFamily="34" charset="0"/>
              </a:rPr>
              <a:t>Q</a:t>
            </a:r>
            <a:r>
              <a:rPr lang="en-US" altLang="en-US" sz="1300" i="1">
                <a:latin typeface="Arial" panose="020B0604020202020204" pitchFamily="34" charset="0"/>
              </a:rPr>
              <a:t>.</a:t>
            </a:r>
            <a:endParaRPr lang="en-US" altLang="en-US">
              <a:latin typeface="Arial" panose="020B0604020202020204" pitchFamily="34" charset="0"/>
            </a:endParaRPr>
          </a:p>
        </p:txBody>
      </p:sp>
      <p:sp>
        <p:nvSpPr>
          <p:cNvPr id="75780" name="Slide Number Placeholder 3">
            <a:extLst>
              <a:ext uri="{FF2B5EF4-FFF2-40B4-BE49-F238E27FC236}">
                <a16:creationId xmlns:a16="http://schemas.microsoft.com/office/drawing/2014/main" id="{A88E6DE2-5707-4846-8770-914F4A877CA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B2B9F2-EFE0-4BB1-96BB-1E1236068707}" type="slidenum">
              <a:rPr lang="en-US" altLang="en-US" sz="1300"/>
              <a:pPr>
                <a:spcBef>
                  <a:spcPct val="0"/>
                </a:spcBef>
              </a:pPr>
              <a:t>61</a:t>
            </a:fld>
            <a:endParaRPr lang="en-US" altLang="en-US"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102D7-22A0-4D7A-8366-53D8BA45AC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400AEA-287E-4208-9F6D-4EB2387293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E78ADE-A043-41D1-959F-8219455FFF80}"/>
              </a:ext>
            </a:extLst>
          </p:cNvPr>
          <p:cNvSpPr>
            <a:spLocks noGrp="1"/>
          </p:cNvSpPr>
          <p:nvPr>
            <p:ph type="dt" sz="half" idx="10"/>
          </p:nvPr>
        </p:nvSpPr>
        <p:spPr/>
        <p:txBody>
          <a:bodyPr/>
          <a:lstStyle/>
          <a:p>
            <a:fld id="{24980493-B33A-4213-B40A-A6D1CB1E4F4B}" type="datetimeFigureOut">
              <a:rPr lang="en-US" smtClean="0"/>
              <a:t>5/13/2020</a:t>
            </a:fld>
            <a:endParaRPr lang="en-US"/>
          </a:p>
        </p:txBody>
      </p:sp>
      <p:sp>
        <p:nvSpPr>
          <p:cNvPr id="5" name="Footer Placeholder 4">
            <a:extLst>
              <a:ext uri="{FF2B5EF4-FFF2-40B4-BE49-F238E27FC236}">
                <a16:creationId xmlns:a16="http://schemas.microsoft.com/office/drawing/2014/main" id="{419192D0-8BAF-4F86-AB8F-09706C650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933CD-5A97-4217-82F7-71F5B3BAF2E7}"/>
              </a:ext>
            </a:extLst>
          </p:cNvPr>
          <p:cNvSpPr>
            <a:spLocks noGrp="1"/>
          </p:cNvSpPr>
          <p:nvPr>
            <p:ph type="sldNum" sz="quarter" idx="12"/>
          </p:nvPr>
        </p:nvSpPr>
        <p:spPr/>
        <p:txBody>
          <a:bodyPr/>
          <a:lstStyle/>
          <a:p>
            <a:fld id="{45973E7B-444E-4A60-B5EC-F2BED4CB610C}" type="slidenum">
              <a:rPr lang="en-US" smtClean="0"/>
              <a:t>‹#›</a:t>
            </a:fld>
            <a:endParaRPr lang="en-US"/>
          </a:p>
        </p:txBody>
      </p:sp>
    </p:spTree>
    <p:extLst>
      <p:ext uri="{BB962C8B-B14F-4D97-AF65-F5344CB8AC3E}">
        <p14:creationId xmlns:p14="http://schemas.microsoft.com/office/powerpoint/2010/main" val="935713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CADD-E060-44C5-A53A-D14A1D5F96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CC7F08-0626-45A2-A902-EEB3868A5B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D6B5D3-730B-4668-A87B-4164589CD1F8}"/>
              </a:ext>
            </a:extLst>
          </p:cNvPr>
          <p:cNvSpPr>
            <a:spLocks noGrp="1"/>
          </p:cNvSpPr>
          <p:nvPr>
            <p:ph type="dt" sz="half" idx="10"/>
          </p:nvPr>
        </p:nvSpPr>
        <p:spPr/>
        <p:txBody>
          <a:bodyPr/>
          <a:lstStyle/>
          <a:p>
            <a:fld id="{24980493-B33A-4213-B40A-A6D1CB1E4F4B}" type="datetimeFigureOut">
              <a:rPr lang="en-US" smtClean="0"/>
              <a:t>5/13/2020</a:t>
            </a:fld>
            <a:endParaRPr lang="en-US"/>
          </a:p>
        </p:txBody>
      </p:sp>
      <p:sp>
        <p:nvSpPr>
          <p:cNvPr id="5" name="Footer Placeholder 4">
            <a:extLst>
              <a:ext uri="{FF2B5EF4-FFF2-40B4-BE49-F238E27FC236}">
                <a16:creationId xmlns:a16="http://schemas.microsoft.com/office/drawing/2014/main" id="{59F41CD3-8004-40C9-A881-DAC8FCB5C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0A5DF-D151-494B-9E4B-464E39D74CD4}"/>
              </a:ext>
            </a:extLst>
          </p:cNvPr>
          <p:cNvSpPr>
            <a:spLocks noGrp="1"/>
          </p:cNvSpPr>
          <p:nvPr>
            <p:ph type="sldNum" sz="quarter" idx="12"/>
          </p:nvPr>
        </p:nvSpPr>
        <p:spPr/>
        <p:txBody>
          <a:bodyPr/>
          <a:lstStyle/>
          <a:p>
            <a:fld id="{45973E7B-444E-4A60-B5EC-F2BED4CB610C}" type="slidenum">
              <a:rPr lang="en-US" smtClean="0"/>
              <a:t>‹#›</a:t>
            </a:fld>
            <a:endParaRPr lang="en-US"/>
          </a:p>
        </p:txBody>
      </p:sp>
    </p:spTree>
    <p:extLst>
      <p:ext uri="{BB962C8B-B14F-4D97-AF65-F5344CB8AC3E}">
        <p14:creationId xmlns:p14="http://schemas.microsoft.com/office/powerpoint/2010/main" val="2247746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69A7C8-5CEC-49B6-87FD-C661A2179A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C5330D-21B3-4CE2-9F2E-E92FFE2FB1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F921E6-F79A-49DC-B274-9D50CB56A04F}"/>
              </a:ext>
            </a:extLst>
          </p:cNvPr>
          <p:cNvSpPr>
            <a:spLocks noGrp="1"/>
          </p:cNvSpPr>
          <p:nvPr>
            <p:ph type="dt" sz="half" idx="10"/>
          </p:nvPr>
        </p:nvSpPr>
        <p:spPr/>
        <p:txBody>
          <a:bodyPr/>
          <a:lstStyle/>
          <a:p>
            <a:fld id="{24980493-B33A-4213-B40A-A6D1CB1E4F4B}" type="datetimeFigureOut">
              <a:rPr lang="en-US" smtClean="0"/>
              <a:t>5/13/2020</a:t>
            </a:fld>
            <a:endParaRPr lang="en-US"/>
          </a:p>
        </p:txBody>
      </p:sp>
      <p:sp>
        <p:nvSpPr>
          <p:cNvPr id="5" name="Footer Placeholder 4">
            <a:extLst>
              <a:ext uri="{FF2B5EF4-FFF2-40B4-BE49-F238E27FC236}">
                <a16:creationId xmlns:a16="http://schemas.microsoft.com/office/drawing/2014/main" id="{49A7E3FB-A7AB-4643-B28A-AEA9D9D21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38E7C-5069-42A3-BD74-92411525B070}"/>
              </a:ext>
            </a:extLst>
          </p:cNvPr>
          <p:cNvSpPr>
            <a:spLocks noGrp="1"/>
          </p:cNvSpPr>
          <p:nvPr>
            <p:ph type="sldNum" sz="quarter" idx="12"/>
          </p:nvPr>
        </p:nvSpPr>
        <p:spPr/>
        <p:txBody>
          <a:bodyPr/>
          <a:lstStyle/>
          <a:p>
            <a:fld id="{45973E7B-444E-4A60-B5EC-F2BED4CB610C}" type="slidenum">
              <a:rPr lang="en-US" smtClean="0"/>
              <a:t>‹#›</a:t>
            </a:fld>
            <a:endParaRPr lang="en-US"/>
          </a:p>
        </p:txBody>
      </p:sp>
    </p:spTree>
    <p:extLst>
      <p:ext uri="{BB962C8B-B14F-4D97-AF65-F5344CB8AC3E}">
        <p14:creationId xmlns:p14="http://schemas.microsoft.com/office/powerpoint/2010/main" val="1784496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152400"/>
            <a:ext cx="4876800" cy="1295400"/>
          </a:xfrm>
        </p:spPr>
        <p:txBody>
          <a:bodyPr/>
          <a:lstStyle/>
          <a:p>
            <a:r>
              <a:rPr lang="en-US"/>
              <a:t>Click to edit Master title style</a:t>
            </a:r>
          </a:p>
        </p:txBody>
      </p:sp>
      <p:sp>
        <p:nvSpPr>
          <p:cNvPr id="3" name="Text Placeholder 2"/>
          <p:cNvSpPr>
            <a:spLocks noGrp="1"/>
          </p:cNvSpPr>
          <p:nvPr>
            <p:ph type="body" sz="half" idx="1"/>
          </p:nvPr>
        </p:nvSpPr>
        <p:spPr>
          <a:xfrm>
            <a:off x="203200" y="2057400"/>
            <a:ext cx="57404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2057400"/>
            <a:ext cx="57404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59EC028F-EEF9-41AE-B374-86B0BB696489}"/>
              </a:ext>
            </a:extLst>
          </p:cNvPr>
          <p:cNvSpPr>
            <a:spLocks noGrp="1" noChangeArrowheads="1"/>
          </p:cNvSpPr>
          <p:nvPr>
            <p:ph type="sldNum" sz="quarter" idx="10"/>
          </p:nvPr>
        </p:nvSpPr>
        <p:spPr>
          <a:ln/>
        </p:spPr>
        <p:txBody>
          <a:bodyPr/>
          <a:lstStyle>
            <a:lvl1pPr>
              <a:defRPr/>
            </a:lvl1pPr>
          </a:lstStyle>
          <a:p>
            <a:fld id="{36DCD635-D9F3-4E83-BDCD-0AC6ECEF03A0}" type="slidenum">
              <a:rPr lang="en-US" altLang="en-US"/>
              <a:pPr/>
              <a:t>‹#›</a:t>
            </a:fld>
            <a:endParaRPr lang="en-US" altLang="en-US"/>
          </a:p>
        </p:txBody>
      </p:sp>
    </p:spTree>
    <p:extLst>
      <p:ext uri="{BB962C8B-B14F-4D97-AF65-F5344CB8AC3E}">
        <p14:creationId xmlns:p14="http://schemas.microsoft.com/office/powerpoint/2010/main" val="2919877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CD45-4E88-41CE-BBF0-55D0F5B3F9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FE1C4-6DEA-48B3-81AF-25ABB33A84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0A261-A035-4D53-ADEB-06FA6CC91565}"/>
              </a:ext>
            </a:extLst>
          </p:cNvPr>
          <p:cNvSpPr>
            <a:spLocks noGrp="1"/>
          </p:cNvSpPr>
          <p:nvPr>
            <p:ph type="dt" sz="half" idx="10"/>
          </p:nvPr>
        </p:nvSpPr>
        <p:spPr/>
        <p:txBody>
          <a:bodyPr/>
          <a:lstStyle/>
          <a:p>
            <a:fld id="{24980493-B33A-4213-B40A-A6D1CB1E4F4B}" type="datetimeFigureOut">
              <a:rPr lang="en-US" smtClean="0"/>
              <a:t>5/13/2020</a:t>
            </a:fld>
            <a:endParaRPr lang="en-US"/>
          </a:p>
        </p:txBody>
      </p:sp>
      <p:sp>
        <p:nvSpPr>
          <p:cNvPr id="5" name="Footer Placeholder 4">
            <a:extLst>
              <a:ext uri="{FF2B5EF4-FFF2-40B4-BE49-F238E27FC236}">
                <a16:creationId xmlns:a16="http://schemas.microsoft.com/office/drawing/2014/main" id="{88246E3E-49A7-4076-B4C6-581D80B3E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2A0EF-F4D7-452D-AE26-67CCA1491E44}"/>
              </a:ext>
            </a:extLst>
          </p:cNvPr>
          <p:cNvSpPr>
            <a:spLocks noGrp="1"/>
          </p:cNvSpPr>
          <p:nvPr>
            <p:ph type="sldNum" sz="quarter" idx="12"/>
          </p:nvPr>
        </p:nvSpPr>
        <p:spPr/>
        <p:txBody>
          <a:bodyPr/>
          <a:lstStyle/>
          <a:p>
            <a:fld id="{45973E7B-444E-4A60-B5EC-F2BED4CB610C}" type="slidenum">
              <a:rPr lang="en-US" smtClean="0"/>
              <a:t>‹#›</a:t>
            </a:fld>
            <a:endParaRPr lang="en-US"/>
          </a:p>
        </p:txBody>
      </p:sp>
    </p:spTree>
    <p:extLst>
      <p:ext uri="{BB962C8B-B14F-4D97-AF65-F5344CB8AC3E}">
        <p14:creationId xmlns:p14="http://schemas.microsoft.com/office/powerpoint/2010/main" val="1108975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B858F-6341-4A39-8F25-47EE5B686A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386B85-2D70-4776-9260-E70C4DD968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8DDCD6-ED7F-4C93-A506-325A4804F2AB}"/>
              </a:ext>
            </a:extLst>
          </p:cNvPr>
          <p:cNvSpPr>
            <a:spLocks noGrp="1"/>
          </p:cNvSpPr>
          <p:nvPr>
            <p:ph type="dt" sz="half" idx="10"/>
          </p:nvPr>
        </p:nvSpPr>
        <p:spPr/>
        <p:txBody>
          <a:bodyPr/>
          <a:lstStyle/>
          <a:p>
            <a:fld id="{24980493-B33A-4213-B40A-A6D1CB1E4F4B}" type="datetimeFigureOut">
              <a:rPr lang="en-US" smtClean="0"/>
              <a:t>5/13/2020</a:t>
            </a:fld>
            <a:endParaRPr lang="en-US"/>
          </a:p>
        </p:txBody>
      </p:sp>
      <p:sp>
        <p:nvSpPr>
          <p:cNvPr id="5" name="Footer Placeholder 4">
            <a:extLst>
              <a:ext uri="{FF2B5EF4-FFF2-40B4-BE49-F238E27FC236}">
                <a16:creationId xmlns:a16="http://schemas.microsoft.com/office/drawing/2014/main" id="{A16E8CC8-E5EA-491F-86FA-8BADE71317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3A8F8-0F00-4718-B6A5-AF2EC1E5E65F}"/>
              </a:ext>
            </a:extLst>
          </p:cNvPr>
          <p:cNvSpPr>
            <a:spLocks noGrp="1"/>
          </p:cNvSpPr>
          <p:nvPr>
            <p:ph type="sldNum" sz="quarter" idx="12"/>
          </p:nvPr>
        </p:nvSpPr>
        <p:spPr/>
        <p:txBody>
          <a:bodyPr/>
          <a:lstStyle/>
          <a:p>
            <a:fld id="{45973E7B-444E-4A60-B5EC-F2BED4CB610C}" type="slidenum">
              <a:rPr lang="en-US" smtClean="0"/>
              <a:t>‹#›</a:t>
            </a:fld>
            <a:endParaRPr lang="en-US"/>
          </a:p>
        </p:txBody>
      </p:sp>
    </p:spTree>
    <p:extLst>
      <p:ext uri="{BB962C8B-B14F-4D97-AF65-F5344CB8AC3E}">
        <p14:creationId xmlns:p14="http://schemas.microsoft.com/office/powerpoint/2010/main" val="3231063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85A4-9BB5-4AAD-93DE-6911158EE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16BF08-5B18-4088-9078-A7875EBF62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F3FE07-2449-43AC-8446-7A20126F2F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D9B132-D856-4D51-8D60-AF40E7B63906}"/>
              </a:ext>
            </a:extLst>
          </p:cNvPr>
          <p:cNvSpPr>
            <a:spLocks noGrp="1"/>
          </p:cNvSpPr>
          <p:nvPr>
            <p:ph type="dt" sz="half" idx="10"/>
          </p:nvPr>
        </p:nvSpPr>
        <p:spPr/>
        <p:txBody>
          <a:bodyPr/>
          <a:lstStyle/>
          <a:p>
            <a:fld id="{24980493-B33A-4213-B40A-A6D1CB1E4F4B}" type="datetimeFigureOut">
              <a:rPr lang="en-US" smtClean="0"/>
              <a:t>5/13/2020</a:t>
            </a:fld>
            <a:endParaRPr lang="en-US"/>
          </a:p>
        </p:txBody>
      </p:sp>
      <p:sp>
        <p:nvSpPr>
          <p:cNvPr id="6" name="Footer Placeholder 5">
            <a:extLst>
              <a:ext uri="{FF2B5EF4-FFF2-40B4-BE49-F238E27FC236}">
                <a16:creationId xmlns:a16="http://schemas.microsoft.com/office/drawing/2014/main" id="{0BDFB48A-A9B7-4CB4-BDBF-817DD5653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B4A7A6-69EA-4CD8-98A8-17AF1CA07F7D}"/>
              </a:ext>
            </a:extLst>
          </p:cNvPr>
          <p:cNvSpPr>
            <a:spLocks noGrp="1"/>
          </p:cNvSpPr>
          <p:nvPr>
            <p:ph type="sldNum" sz="quarter" idx="12"/>
          </p:nvPr>
        </p:nvSpPr>
        <p:spPr/>
        <p:txBody>
          <a:bodyPr/>
          <a:lstStyle/>
          <a:p>
            <a:fld id="{45973E7B-444E-4A60-B5EC-F2BED4CB610C}" type="slidenum">
              <a:rPr lang="en-US" smtClean="0"/>
              <a:t>‹#›</a:t>
            </a:fld>
            <a:endParaRPr lang="en-US"/>
          </a:p>
        </p:txBody>
      </p:sp>
    </p:spTree>
    <p:extLst>
      <p:ext uri="{BB962C8B-B14F-4D97-AF65-F5344CB8AC3E}">
        <p14:creationId xmlns:p14="http://schemas.microsoft.com/office/powerpoint/2010/main" val="3305863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76BE0-2043-4F93-98F6-358C894704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B818FE-F328-43F8-8306-0394BE885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FD529F-9808-4938-8554-E750FFA119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A8450-445F-4AFF-9A18-1AC8A9C67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BFF464-4E31-4F18-94EF-8A14C8266D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80D5A8-57BC-4008-A453-7C85226E799F}"/>
              </a:ext>
            </a:extLst>
          </p:cNvPr>
          <p:cNvSpPr>
            <a:spLocks noGrp="1"/>
          </p:cNvSpPr>
          <p:nvPr>
            <p:ph type="dt" sz="half" idx="10"/>
          </p:nvPr>
        </p:nvSpPr>
        <p:spPr/>
        <p:txBody>
          <a:bodyPr/>
          <a:lstStyle/>
          <a:p>
            <a:fld id="{24980493-B33A-4213-B40A-A6D1CB1E4F4B}" type="datetimeFigureOut">
              <a:rPr lang="en-US" smtClean="0"/>
              <a:t>5/13/2020</a:t>
            </a:fld>
            <a:endParaRPr lang="en-US"/>
          </a:p>
        </p:txBody>
      </p:sp>
      <p:sp>
        <p:nvSpPr>
          <p:cNvPr id="8" name="Footer Placeholder 7">
            <a:extLst>
              <a:ext uri="{FF2B5EF4-FFF2-40B4-BE49-F238E27FC236}">
                <a16:creationId xmlns:a16="http://schemas.microsoft.com/office/drawing/2014/main" id="{C9C8F6E3-69BE-4412-A14D-884038BA79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04C832-1BD8-49BC-ADEE-9096ED1A715B}"/>
              </a:ext>
            </a:extLst>
          </p:cNvPr>
          <p:cNvSpPr>
            <a:spLocks noGrp="1"/>
          </p:cNvSpPr>
          <p:nvPr>
            <p:ph type="sldNum" sz="quarter" idx="12"/>
          </p:nvPr>
        </p:nvSpPr>
        <p:spPr/>
        <p:txBody>
          <a:bodyPr/>
          <a:lstStyle/>
          <a:p>
            <a:fld id="{45973E7B-444E-4A60-B5EC-F2BED4CB610C}" type="slidenum">
              <a:rPr lang="en-US" smtClean="0"/>
              <a:t>‹#›</a:t>
            </a:fld>
            <a:endParaRPr lang="en-US"/>
          </a:p>
        </p:txBody>
      </p:sp>
    </p:spTree>
    <p:extLst>
      <p:ext uri="{BB962C8B-B14F-4D97-AF65-F5344CB8AC3E}">
        <p14:creationId xmlns:p14="http://schemas.microsoft.com/office/powerpoint/2010/main" val="1056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3D1B-2C13-43EF-B970-8C0843FDA9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FAA0F1-D7B0-45E2-8688-825F40F7364D}"/>
              </a:ext>
            </a:extLst>
          </p:cNvPr>
          <p:cNvSpPr>
            <a:spLocks noGrp="1"/>
          </p:cNvSpPr>
          <p:nvPr>
            <p:ph type="dt" sz="half" idx="10"/>
          </p:nvPr>
        </p:nvSpPr>
        <p:spPr/>
        <p:txBody>
          <a:bodyPr/>
          <a:lstStyle/>
          <a:p>
            <a:fld id="{24980493-B33A-4213-B40A-A6D1CB1E4F4B}" type="datetimeFigureOut">
              <a:rPr lang="en-US" smtClean="0"/>
              <a:t>5/13/2020</a:t>
            </a:fld>
            <a:endParaRPr lang="en-US"/>
          </a:p>
        </p:txBody>
      </p:sp>
      <p:sp>
        <p:nvSpPr>
          <p:cNvPr id="4" name="Footer Placeholder 3">
            <a:extLst>
              <a:ext uri="{FF2B5EF4-FFF2-40B4-BE49-F238E27FC236}">
                <a16:creationId xmlns:a16="http://schemas.microsoft.com/office/drawing/2014/main" id="{A1AE84E5-A6F8-45DB-B5E0-4CA99FFF0B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EDDA57-3EEC-428B-862C-B2FE010E892B}"/>
              </a:ext>
            </a:extLst>
          </p:cNvPr>
          <p:cNvSpPr>
            <a:spLocks noGrp="1"/>
          </p:cNvSpPr>
          <p:nvPr>
            <p:ph type="sldNum" sz="quarter" idx="12"/>
          </p:nvPr>
        </p:nvSpPr>
        <p:spPr/>
        <p:txBody>
          <a:bodyPr/>
          <a:lstStyle/>
          <a:p>
            <a:fld id="{45973E7B-444E-4A60-B5EC-F2BED4CB610C}" type="slidenum">
              <a:rPr lang="en-US" smtClean="0"/>
              <a:t>‹#›</a:t>
            </a:fld>
            <a:endParaRPr lang="en-US"/>
          </a:p>
        </p:txBody>
      </p:sp>
    </p:spTree>
    <p:extLst>
      <p:ext uri="{BB962C8B-B14F-4D97-AF65-F5344CB8AC3E}">
        <p14:creationId xmlns:p14="http://schemas.microsoft.com/office/powerpoint/2010/main" val="1796779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1EE71-B659-426F-B87E-0E2E1FBBD96A}"/>
              </a:ext>
            </a:extLst>
          </p:cNvPr>
          <p:cNvSpPr>
            <a:spLocks noGrp="1"/>
          </p:cNvSpPr>
          <p:nvPr>
            <p:ph type="dt" sz="half" idx="10"/>
          </p:nvPr>
        </p:nvSpPr>
        <p:spPr/>
        <p:txBody>
          <a:bodyPr/>
          <a:lstStyle/>
          <a:p>
            <a:fld id="{24980493-B33A-4213-B40A-A6D1CB1E4F4B}" type="datetimeFigureOut">
              <a:rPr lang="en-US" smtClean="0"/>
              <a:t>5/13/2020</a:t>
            </a:fld>
            <a:endParaRPr lang="en-US"/>
          </a:p>
        </p:txBody>
      </p:sp>
      <p:sp>
        <p:nvSpPr>
          <p:cNvPr id="3" name="Footer Placeholder 2">
            <a:extLst>
              <a:ext uri="{FF2B5EF4-FFF2-40B4-BE49-F238E27FC236}">
                <a16:creationId xmlns:a16="http://schemas.microsoft.com/office/drawing/2014/main" id="{AE919DFD-DB74-420E-965F-B2847AB006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21902C-EEF3-417B-8CA4-DE04BAD2EC70}"/>
              </a:ext>
            </a:extLst>
          </p:cNvPr>
          <p:cNvSpPr>
            <a:spLocks noGrp="1"/>
          </p:cNvSpPr>
          <p:nvPr>
            <p:ph type="sldNum" sz="quarter" idx="12"/>
          </p:nvPr>
        </p:nvSpPr>
        <p:spPr/>
        <p:txBody>
          <a:bodyPr/>
          <a:lstStyle/>
          <a:p>
            <a:fld id="{45973E7B-444E-4A60-B5EC-F2BED4CB610C}" type="slidenum">
              <a:rPr lang="en-US" smtClean="0"/>
              <a:t>‹#›</a:t>
            </a:fld>
            <a:endParaRPr lang="en-US"/>
          </a:p>
        </p:txBody>
      </p:sp>
    </p:spTree>
    <p:extLst>
      <p:ext uri="{BB962C8B-B14F-4D97-AF65-F5344CB8AC3E}">
        <p14:creationId xmlns:p14="http://schemas.microsoft.com/office/powerpoint/2010/main" val="1874939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3751-2E0C-4AEA-A32D-1362A91610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9B4684-97A7-453C-8ACF-2C49D195D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A2CA99-20FD-477D-8C3F-9097720A4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4C6DB6-EB26-41A1-83C8-F2B98F78585E}"/>
              </a:ext>
            </a:extLst>
          </p:cNvPr>
          <p:cNvSpPr>
            <a:spLocks noGrp="1"/>
          </p:cNvSpPr>
          <p:nvPr>
            <p:ph type="dt" sz="half" idx="10"/>
          </p:nvPr>
        </p:nvSpPr>
        <p:spPr/>
        <p:txBody>
          <a:bodyPr/>
          <a:lstStyle/>
          <a:p>
            <a:fld id="{24980493-B33A-4213-B40A-A6D1CB1E4F4B}" type="datetimeFigureOut">
              <a:rPr lang="en-US" smtClean="0"/>
              <a:t>5/13/2020</a:t>
            </a:fld>
            <a:endParaRPr lang="en-US"/>
          </a:p>
        </p:txBody>
      </p:sp>
      <p:sp>
        <p:nvSpPr>
          <p:cNvPr id="6" name="Footer Placeholder 5">
            <a:extLst>
              <a:ext uri="{FF2B5EF4-FFF2-40B4-BE49-F238E27FC236}">
                <a16:creationId xmlns:a16="http://schemas.microsoft.com/office/drawing/2014/main" id="{1026DF87-117D-43A7-9525-2BF2B253CB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8010D-007B-46DE-B52A-F289D6199C64}"/>
              </a:ext>
            </a:extLst>
          </p:cNvPr>
          <p:cNvSpPr>
            <a:spLocks noGrp="1"/>
          </p:cNvSpPr>
          <p:nvPr>
            <p:ph type="sldNum" sz="quarter" idx="12"/>
          </p:nvPr>
        </p:nvSpPr>
        <p:spPr/>
        <p:txBody>
          <a:bodyPr/>
          <a:lstStyle/>
          <a:p>
            <a:fld id="{45973E7B-444E-4A60-B5EC-F2BED4CB610C}" type="slidenum">
              <a:rPr lang="en-US" smtClean="0"/>
              <a:t>‹#›</a:t>
            </a:fld>
            <a:endParaRPr lang="en-US"/>
          </a:p>
        </p:txBody>
      </p:sp>
    </p:spTree>
    <p:extLst>
      <p:ext uri="{BB962C8B-B14F-4D97-AF65-F5344CB8AC3E}">
        <p14:creationId xmlns:p14="http://schemas.microsoft.com/office/powerpoint/2010/main" val="2598095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7E04-A411-49A3-A441-85955B773E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6914F4-E45A-4342-BFBC-F26D5FEC0B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CC852C-FF46-43B6-963C-3BD95D48D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78C394-A80F-4A45-8406-1384C88D09CC}"/>
              </a:ext>
            </a:extLst>
          </p:cNvPr>
          <p:cNvSpPr>
            <a:spLocks noGrp="1"/>
          </p:cNvSpPr>
          <p:nvPr>
            <p:ph type="dt" sz="half" idx="10"/>
          </p:nvPr>
        </p:nvSpPr>
        <p:spPr/>
        <p:txBody>
          <a:bodyPr/>
          <a:lstStyle/>
          <a:p>
            <a:fld id="{24980493-B33A-4213-B40A-A6D1CB1E4F4B}" type="datetimeFigureOut">
              <a:rPr lang="en-US" smtClean="0"/>
              <a:t>5/13/2020</a:t>
            </a:fld>
            <a:endParaRPr lang="en-US"/>
          </a:p>
        </p:txBody>
      </p:sp>
      <p:sp>
        <p:nvSpPr>
          <p:cNvPr id="6" name="Footer Placeholder 5">
            <a:extLst>
              <a:ext uri="{FF2B5EF4-FFF2-40B4-BE49-F238E27FC236}">
                <a16:creationId xmlns:a16="http://schemas.microsoft.com/office/drawing/2014/main" id="{2D9F5C10-F289-4F95-985B-169DDE2B17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C0A7A-B2D7-4EAD-89C7-F18ADAD8E579}"/>
              </a:ext>
            </a:extLst>
          </p:cNvPr>
          <p:cNvSpPr>
            <a:spLocks noGrp="1"/>
          </p:cNvSpPr>
          <p:nvPr>
            <p:ph type="sldNum" sz="quarter" idx="12"/>
          </p:nvPr>
        </p:nvSpPr>
        <p:spPr/>
        <p:txBody>
          <a:bodyPr/>
          <a:lstStyle/>
          <a:p>
            <a:fld id="{45973E7B-444E-4A60-B5EC-F2BED4CB610C}" type="slidenum">
              <a:rPr lang="en-US" smtClean="0"/>
              <a:t>‹#›</a:t>
            </a:fld>
            <a:endParaRPr lang="en-US"/>
          </a:p>
        </p:txBody>
      </p:sp>
    </p:spTree>
    <p:extLst>
      <p:ext uri="{BB962C8B-B14F-4D97-AF65-F5344CB8AC3E}">
        <p14:creationId xmlns:p14="http://schemas.microsoft.com/office/powerpoint/2010/main" val="3677155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E2871D-18BA-40F3-971E-3EBF35831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864F65-41CE-42B7-96AA-1A6EEC210C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46129-825E-4723-8325-0348BA30E9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80493-B33A-4213-B40A-A6D1CB1E4F4B}" type="datetimeFigureOut">
              <a:rPr lang="en-US" smtClean="0"/>
              <a:t>5/13/2020</a:t>
            </a:fld>
            <a:endParaRPr lang="en-US"/>
          </a:p>
        </p:txBody>
      </p:sp>
      <p:sp>
        <p:nvSpPr>
          <p:cNvPr id="5" name="Footer Placeholder 4">
            <a:extLst>
              <a:ext uri="{FF2B5EF4-FFF2-40B4-BE49-F238E27FC236}">
                <a16:creationId xmlns:a16="http://schemas.microsoft.com/office/drawing/2014/main" id="{CC685083-B3E0-43EB-BD60-1413A2473C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2C25DC-9F73-4E21-A48B-96E92B9731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73E7B-444E-4A60-B5EC-F2BED4CB610C}" type="slidenum">
              <a:rPr lang="en-US" smtClean="0"/>
              <a:t>‹#›</a:t>
            </a:fld>
            <a:endParaRPr lang="en-US"/>
          </a:p>
        </p:txBody>
      </p:sp>
    </p:spTree>
    <p:extLst>
      <p:ext uri="{BB962C8B-B14F-4D97-AF65-F5344CB8AC3E}">
        <p14:creationId xmlns:p14="http://schemas.microsoft.com/office/powerpoint/2010/main" val="2710817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1.jpeg"/><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9.w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10.bin"/><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35.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32.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image" Target="../media/image37.png"/><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8.bin"/><Relationship Id="rId14" Type="http://schemas.openxmlformats.org/officeDocument/2006/relationships/image" Target="../media/image36.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40.png"/><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39.wmf"/><Relationship Id="rId5" Type="http://schemas.openxmlformats.org/officeDocument/2006/relationships/oleObject" Target="../embeddings/oleObject12.bin"/><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42.wmf"/><Relationship Id="rId5" Type="http://schemas.openxmlformats.org/officeDocument/2006/relationships/oleObject" Target="../embeddings/oleObject14.bin"/><Relationship Id="rId4" Type="http://schemas.openxmlformats.org/officeDocument/2006/relationships/image" Target="../media/image41.wmf"/><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21.bin"/><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50.wmf"/><Relationship Id="rId2" Type="http://schemas.openxmlformats.org/officeDocument/2006/relationships/slideLayout" Target="../slideLayouts/slideLayout12.xml"/><Relationship Id="rId16" Type="http://schemas.openxmlformats.org/officeDocument/2006/relationships/image" Target="../media/image52.wmf"/><Relationship Id="rId1" Type="http://schemas.openxmlformats.org/officeDocument/2006/relationships/vmlDrawing" Target="../drawings/vmlDrawing5.vml"/><Relationship Id="rId6" Type="http://schemas.openxmlformats.org/officeDocument/2006/relationships/image" Target="../media/image47.wmf"/><Relationship Id="rId11" Type="http://schemas.openxmlformats.org/officeDocument/2006/relationships/oleObject" Target="../embeddings/oleObject20.bin"/><Relationship Id="rId5" Type="http://schemas.openxmlformats.org/officeDocument/2006/relationships/oleObject" Target="../embeddings/oleObject17.bin"/><Relationship Id="rId15" Type="http://schemas.openxmlformats.org/officeDocument/2006/relationships/oleObject" Target="../embeddings/oleObject22.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19.bin"/><Relationship Id="rId14" Type="http://schemas.openxmlformats.org/officeDocument/2006/relationships/image" Target="../media/image51.wmf"/></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oleObject" Target="../embeddings/oleObject23.bin"/><Relationship Id="rId7" Type="http://schemas.openxmlformats.org/officeDocument/2006/relationships/image" Target="../media/image55.png"/><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54.wmf"/><Relationship Id="rId5" Type="http://schemas.openxmlformats.org/officeDocument/2006/relationships/oleObject" Target="../embeddings/oleObject24.bin"/><Relationship Id="rId4" Type="http://schemas.openxmlformats.org/officeDocument/2006/relationships/image" Target="../media/image53.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56.jpeg"/><Relationship Id="rId4" Type="http://schemas.openxmlformats.org/officeDocument/2006/relationships/image" Target="../media/image55.wmf"/></Relationships>
</file>

<file path=ppt/slides/_rels/slide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oleObject" Target="../embeddings/oleObject26.bin"/><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0.wmf"/><Relationship Id="rId5" Type="http://schemas.openxmlformats.org/officeDocument/2006/relationships/oleObject" Target="../embeddings/oleObject27.bin"/><Relationship Id="rId4" Type="http://schemas.openxmlformats.org/officeDocument/2006/relationships/image" Target="../media/image59.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3.wmf"/><Relationship Id="rId4" Type="http://schemas.openxmlformats.org/officeDocument/2006/relationships/oleObject" Target="../embeddings/oleObject28.bin"/></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1.wmf"/><Relationship Id="rId5" Type="http://schemas.openxmlformats.org/officeDocument/2006/relationships/oleObject" Target="../embeddings/oleObject30.bin"/><Relationship Id="rId4" Type="http://schemas.openxmlformats.org/officeDocument/2006/relationships/image" Target="../media/image80.wmf"/></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2.bin"/><Relationship Id="rId5" Type="http://schemas.openxmlformats.org/officeDocument/2006/relationships/image" Target="../media/image83.wmf"/><Relationship Id="rId4" Type="http://schemas.openxmlformats.org/officeDocument/2006/relationships/oleObject" Target="../embeddings/oleObject31.bin"/></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oleObject" Target="../embeddings/oleObject33.bin"/><Relationship Id="rId7"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3.xml"/><Relationship Id="rId7"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98.wmf"/><Relationship Id="rId5" Type="http://schemas.openxmlformats.org/officeDocument/2006/relationships/oleObject" Target="../embeddings/oleObject34.bin"/><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08.jpeg"/><Relationship Id="rId4" Type="http://schemas.openxmlformats.org/officeDocument/2006/relationships/image" Target="../media/image107.wmf"/></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10.wmf"/><Relationship Id="rId5" Type="http://schemas.openxmlformats.org/officeDocument/2006/relationships/oleObject" Target="../embeddings/oleObject36.bin"/><Relationship Id="rId4" Type="http://schemas.openxmlformats.org/officeDocument/2006/relationships/image" Target="../media/image111.jpeg"/></Relationships>
</file>

<file path=ppt/slides/_rels/slide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ubtitle 3">
            <a:extLst>
              <a:ext uri="{FF2B5EF4-FFF2-40B4-BE49-F238E27FC236}">
                <a16:creationId xmlns:a16="http://schemas.microsoft.com/office/drawing/2014/main" id="{E36A9A09-807D-4862-ABB2-B18D914EECF6}"/>
              </a:ext>
            </a:extLst>
          </p:cNvPr>
          <p:cNvSpPr>
            <a:spLocks noGrp="1"/>
          </p:cNvSpPr>
          <p:nvPr>
            <p:ph type="subTitle" idx="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endParaRPr lang="en-US" altLang="en-US"/>
          </a:p>
        </p:txBody>
      </p:sp>
      <p:sp>
        <p:nvSpPr>
          <p:cNvPr id="6" name="Rectangle 3">
            <a:extLst>
              <a:ext uri="{FF2B5EF4-FFF2-40B4-BE49-F238E27FC236}">
                <a16:creationId xmlns:a16="http://schemas.microsoft.com/office/drawing/2014/main" id="{EFE339A5-161E-4438-B8DE-B8451EA9F54A}"/>
              </a:ext>
            </a:extLst>
          </p:cNvPr>
          <p:cNvSpPr>
            <a:spLocks noChangeArrowheads="1"/>
          </p:cNvSpPr>
          <p:nvPr/>
        </p:nvSpPr>
        <p:spPr bwMode="auto">
          <a:xfrm>
            <a:off x="2819400" y="3276600"/>
            <a:ext cx="4495800" cy="1524000"/>
          </a:xfrm>
          <a:prstGeom prst="rect">
            <a:avLst/>
          </a:prstGeom>
          <a:solidFill>
            <a:schemeClr val="bg1"/>
          </a:solidFill>
          <a:ln w="9525">
            <a:noFill/>
            <a:miter lim="800000"/>
            <a:headEnd/>
            <a:tailEnd/>
          </a:ln>
        </p:spPr>
        <p:txBody>
          <a:bodyPr/>
          <a:lstStyle/>
          <a:p>
            <a:pPr>
              <a:spcBef>
                <a:spcPct val="20000"/>
              </a:spcBef>
              <a:defRPr/>
            </a:pPr>
            <a:r>
              <a:rPr lang="en-US" b="1" u="sng" kern="0" dirty="0">
                <a:solidFill>
                  <a:srgbClr val="009999"/>
                </a:solidFill>
              </a:rPr>
              <a:t>Text book:</a:t>
            </a:r>
            <a:r>
              <a:rPr lang="en-US" kern="0" dirty="0">
                <a:solidFill>
                  <a:srgbClr val="009999"/>
                </a:solidFill>
              </a:rPr>
              <a:t> </a:t>
            </a:r>
          </a:p>
          <a:p>
            <a:pPr>
              <a:spcBef>
                <a:spcPct val="20000"/>
              </a:spcBef>
              <a:defRPr/>
            </a:pPr>
            <a:r>
              <a:rPr lang="en-US" kern="0" dirty="0" err="1">
                <a:solidFill>
                  <a:sysClr val="windowText" lastClr="000000"/>
                </a:solidFill>
              </a:rPr>
              <a:t>Sedra</a:t>
            </a:r>
            <a:r>
              <a:rPr lang="en-US" kern="0" dirty="0">
                <a:solidFill>
                  <a:sysClr val="windowText" lastClr="000000"/>
                </a:solidFill>
              </a:rPr>
              <a:t> and Smith, </a:t>
            </a:r>
            <a:r>
              <a:rPr lang="en-US" sz="2400" kern="0" dirty="0">
                <a:solidFill>
                  <a:sysClr val="windowText" lastClr="000000"/>
                </a:solidFill>
              </a:rPr>
              <a:t>“Microelectronic Circuits,” </a:t>
            </a:r>
            <a:r>
              <a:rPr lang="en-US" sz="2000" kern="0" dirty="0">
                <a:solidFill>
                  <a:srgbClr val="009999"/>
                </a:solidFill>
              </a:rPr>
              <a:t>6</a:t>
            </a:r>
            <a:r>
              <a:rPr lang="en-US" sz="2000" kern="0" baseline="30000" dirty="0">
                <a:solidFill>
                  <a:srgbClr val="009999"/>
                </a:solidFill>
              </a:rPr>
              <a:t>th</a:t>
            </a:r>
            <a:r>
              <a:rPr lang="en-US" sz="2000" kern="0" dirty="0">
                <a:solidFill>
                  <a:srgbClr val="009999"/>
                </a:solidFill>
              </a:rPr>
              <a:t> Edition.</a:t>
            </a:r>
          </a:p>
        </p:txBody>
      </p:sp>
      <p:sp>
        <p:nvSpPr>
          <p:cNvPr id="7" name="Text Box 7">
            <a:extLst>
              <a:ext uri="{FF2B5EF4-FFF2-40B4-BE49-F238E27FC236}">
                <a16:creationId xmlns:a16="http://schemas.microsoft.com/office/drawing/2014/main" id="{91039BD4-9D7F-46E6-AED3-62761BB81B1B}"/>
              </a:ext>
            </a:extLst>
          </p:cNvPr>
          <p:cNvSpPr txBox="1">
            <a:spLocks noChangeArrowheads="1"/>
          </p:cNvSpPr>
          <p:nvPr/>
        </p:nvSpPr>
        <p:spPr bwMode="auto">
          <a:xfrm>
            <a:off x="2819400" y="5105400"/>
            <a:ext cx="6858000" cy="369888"/>
          </a:xfrm>
          <a:prstGeom prst="rect">
            <a:avLst/>
          </a:prstGeom>
          <a:noFill/>
          <a:ln w="9525">
            <a:noFill/>
            <a:miter lim="800000"/>
            <a:headEnd/>
            <a:tailEnd/>
          </a:ln>
        </p:spPr>
        <p:txBody>
          <a:bodyPr>
            <a:spAutoFit/>
          </a:bodyPr>
          <a:lstStyle/>
          <a:p>
            <a:pPr>
              <a:spcBef>
                <a:spcPct val="50000"/>
              </a:spcBef>
              <a:defRPr/>
            </a:pPr>
            <a:r>
              <a:rPr lang="en-US" kern="0" dirty="0">
                <a:solidFill>
                  <a:srgbClr val="000099"/>
                </a:solidFill>
              </a:rPr>
              <a:t>Link:</a:t>
            </a:r>
            <a:r>
              <a:rPr lang="en-US" b="1" kern="0" dirty="0">
                <a:solidFill>
                  <a:srgbClr val="640902"/>
                </a:solidFill>
              </a:rPr>
              <a:t> </a:t>
            </a:r>
            <a:r>
              <a:rPr lang="en-US" b="1" kern="0" dirty="0">
                <a:solidFill>
                  <a:srgbClr val="000099"/>
                </a:solidFill>
              </a:rPr>
              <a:t>Blackboard</a:t>
            </a:r>
            <a:r>
              <a:rPr lang="en-US" b="1" kern="0" dirty="0">
                <a:solidFill>
                  <a:srgbClr val="640902"/>
                </a:solidFill>
              </a:rPr>
              <a:t> to download materials</a:t>
            </a:r>
            <a:r>
              <a:rPr lang="en-US" kern="0" dirty="0">
                <a:solidFill>
                  <a:sysClr val="windowText" lastClr="000000"/>
                </a:solidFill>
              </a:rPr>
              <a:t> </a:t>
            </a:r>
          </a:p>
        </p:txBody>
      </p:sp>
      <p:sp>
        <p:nvSpPr>
          <p:cNvPr id="8" name="Rectangle 2">
            <a:extLst>
              <a:ext uri="{FF2B5EF4-FFF2-40B4-BE49-F238E27FC236}">
                <a16:creationId xmlns:a16="http://schemas.microsoft.com/office/drawing/2014/main" id="{418F0727-1BD2-4091-A94B-0B9413257A31}"/>
              </a:ext>
            </a:extLst>
          </p:cNvPr>
          <p:cNvSpPr>
            <a:spLocks noChangeArrowheads="1"/>
          </p:cNvSpPr>
          <p:nvPr/>
        </p:nvSpPr>
        <p:spPr bwMode="auto">
          <a:xfrm>
            <a:off x="2667000" y="1828800"/>
            <a:ext cx="6477000" cy="1752600"/>
          </a:xfrm>
          <a:prstGeom prst="rect">
            <a:avLst/>
          </a:prstGeom>
          <a:noFill/>
          <a:ln w="9525">
            <a:noFill/>
            <a:miter lim="800000"/>
            <a:headEnd/>
            <a:tailEnd/>
          </a:ln>
        </p:spPr>
        <p:txBody>
          <a:bodyPr/>
          <a:lstStyle/>
          <a:p>
            <a:pPr>
              <a:defRPr/>
            </a:pPr>
            <a:r>
              <a:rPr lang="en-US" sz="3600" b="1" u="sng" kern="0" dirty="0">
                <a:solidFill>
                  <a:srgbClr val="FF0000"/>
                </a:solidFill>
              </a:rPr>
              <a:t>Lecture # 6:</a:t>
            </a:r>
            <a:r>
              <a:rPr lang="en-US" sz="3600" b="1" kern="0" dirty="0">
                <a:solidFill>
                  <a:srgbClr val="FF0000"/>
                </a:solidFill>
              </a:rPr>
              <a:t> Output Stages and Power Amplifiers</a:t>
            </a:r>
          </a:p>
        </p:txBody>
      </p:sp>
      <p:pic>
        <p:nvPicPr>
          <p:cNvPr id="4102" name="Picture 11" descr="email animation">
            <a:extLst>
              <a:ext uri="{FF2B5EF4-FFF2-40B4-BE49-F238E27FC236}">
                <a16:creationId xmlns:a16="http://schemas.microsoft.com/office/drawing/2014/main" id="{DAC99F1B-E2C5-4791-8A78-B4CD3553E76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85976" y="5995988"/>
            <a:ext cx="4286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Rectangle 6">
            <a:extLst>
              <a:ext uri="{FF2B5EF4-FFF2-40B4-BE49-F238E27FC236}">
                <a16:creationId xmlns:a16="http://schemas.microsoft.com/office/drawing/2014/main" id="{DE151D50-F449-4083-82D6-AF6D850C3C12}"/>
              </a:ext>
            </a:extLst>
          </p:cNvPr>
          <p:cNvSpPr txBox="1">
            <a:spLocks noChangeArrowheads="1"/>
          </p:cNvSpPr>
          <p:nvPr/>
        </p:nvSpPr>
        <p:spPr bwMode="auto">
          <a:xfrm>
            <a:off x="2774950" y="234951"/>
            <a:ext cx="64008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spcBef>
                <a:spcPct val="20000"/>
              </a:spcBef>
            </a:pPr>
            <a:r>
              <a:rPr lang="en-US" altLang="en-US" sz="2400"/>
              <a:t>International University</a:t>
            </a:r>
          </a:p>
          <a:p>
            <a:pPr algn="ctr" eaLnBrk="1" hangingPunct="1">
              <a:spcBef>
                <a:spcPct val="20000"/>
              </a:spcBef>
            </a:pPr>
            <a:r>
              <a:rPr lang="en-US" altLang="en-US" sz="2400"/>
              <a:t>School of Electrical Engineering</a:t>
            </a:r>
          </a:p>
        </p:txBody>
      </p:sp>
      <p:pic>
        <p:nvPicPr>
          <p:cNvPr id="4104" name="Picture 7" descr="LOGO small.jpg">
            <a:extLst>
              <a:ext uri="{FF2B5EF4-FFF2-40B4-BE49-F238E27FC236}">
                <a16:creationId xmlns:a16="http://schemas.microsoft.com/office/drawing/2014/main" id="{4A06289F-3D26-442D-A28F-7FB6D5966D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22239"/>
            <a:ext cx="1341438"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4">
            <a:extLst>
              <a:ext uri="{FF2B5EF4-FFF2-40B4-BE49-F238E27FC236}">
                <a16:creationId xmlns:a16="http://schemas.microsoft.com/office/drawing/2014/main" id="{36374AB5-D67A-4829-92D7-A8B6AFEA7B08}"/>
              </a:ext>
            </a:extLst>
          </p:cNvPr>
          <p:cNvSpPr txBox="1">
            <a:spLocks noChangeArrowheads="1"/>
          </p:cNvSpPr>
          <p:nvPr/>
        </p:nvSpPr>
        <p:spPr bwMode="auto">
          <a:xfrm>
            <a:off x="2667000" y="1447801"/>
            <a:ext cx="6400800" cy="461963"/>
          </a:xfrm>
          <a:prstGeom prst="rect">
            <a:avLst/>
          </a:prstGeom>
          <a:noFill/>
          <a:ln w="9525">
            <a:noFill/>
            <a:miter lim="800000"/>
            <a:headEnd/>
            <a:tailEnd/>
          </a:ln>
        </p:spPr>
        <p:txBody>
          <a:bodyPr>
            <a:spAutoFit/>
          </a:bodyPr>
          <a:lstStyle/>
          <a:p>
            <a:pPr>
              <a:spcBef>
                <a:spcPct val="50000"/>
              </a:spcBef>
              <a:defRPr/>
            </a:pPr>
            <a:r>
              <a:rPr lang="en-US" sz="2400" b="1" kern="0">
                <a:solidFill>
                  <a:srgbClr val="000000"/>
                </a:solidFill>
              </a:rPr>
              <a:t>ANALOG ELECTRONICS</a:t>
            </a:r>
          </a:p>
        </p:txBody>
      </p:sp>
      <p:pic>
        <p:nvPicPr>
          <p:cNvPr id="4106" name="Picture 12" descr="tải xuống.jpg">
            <a:extLst>
              <a:ext uri="{FF2B5EF4-FFF2-40B4-BE49-F238E27FC236}">
                <a16:creationId xmlns:a16="http://schemas.microsoft.com/office/drawing/2014/main" id="{0780732B-0950-416B-8320-A125534B1E7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429000"/>
            <a:ext cx="22860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8" descr="chip">
            <a:extLst>
              <a:ext uri="{FF2B5EF4-FFF2-40B4-BE49-F238E27FC236}">
                <a16:creationId xmlns:a16="http://schemas.microsoft.com/office/drawing/2014/main" id="{9718981C-BD29-4B6B-82E5-6FEE9E213F7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220200" y="228600"/>
            <a:ext cx="114300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9380387D-7512-49E4-A441-CB4EC7D2C42C}"/>
              </a:ext>
            </a:extLst>
          </p:cNvPr>
          <p:cNvSpPr>
            <a:spLocks noChangeArrowheads="1"/>
          </p:cNvSpPr>
          <p:nvPr/>
        </p:nvSpPr>
        <p:spPr bwMode="auto">
          <a:xfrm>
            <a:off x="2586038" y="457201"/>
            <a:ext cx="6616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800" b="1"/>
              <a:t>Typical High-Power MOSFET Characteristics</a:t>
            </a:r>
            <a:endParaRPr lang="en-US" altLang="en-US" sz="2800"/>
          </a:p>
        </p:txBody>
      </p:sp>
      <p:pic>
        <p:nvPicPr>
          <p:cNvPr id="15363" name="Picture 2">
            <a:extLst>
              <a:ext uri="{FF2B5EF4-FFF2-40B4-BE49-F238E27FC236}">
                <a16:creationId xmlns:a16="http://schemas.microsoft.com/office/drawing/2014/main" id="{2FA277AA-0245-42FE-A5F2-3602D429F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1481139"/>
            <a:ext cx="832485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3">
            <a:extLst>
              <a:ext uri="{FF2B5EF4-FFF2-40B4-BE49-F238E27FC236}">
                <a16:creationId xmlns:a16="http://schemas.microsoft.com/office/drawing/2014/main" id="{858606DF-3658-4F4D-B66D-90A3D1524032}"/>
              </a:ext>
            </a:extLst>
          </p:cNvPr>
          <p:cNvSpPr>
            <a:spLocks noChangeArrowheads="1"/>
          </p:cNvSpPr>
          <p:nvPr/>
        </p:nvSpPr>
        <p:spPr bwMode="auto">
          <a:xfrm>
            <a:off x="1981200" y="5410200"/>
            <a:ext cx="403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a:t>g</a:t>
            </a:r>
            <a:r>
              <a:rPr lang="en-US" altLang="en-US" baseline="-25000"/>
              <a:t>m</a:t>
            </a:r>
            <a:r>
              <a:rPr lang="en-US" altLang="en-US"/>
              <a:t> decreases with increasing temperature</a:t>
            </a:r>
          </a:p>
          <a:p>
            <a:pPr eaLnBrk="1" hangingPunct="1"/>
            <a:r>
              <a:rPr lang="en-US" altLang="en-US"/>
              <a:t>But, variation in g</a:t>
            </a:r>
            <a:r>
              <a:rPr lang="en-US" altLang="en-US" baseline="-25000"/>
              <a:t>m</a:t>
            </a:r>
            <a:r>
              <a:rPr lang="en-US" altLang="en-US"/>
              <a:t> is less than variation in β</a:t>
            </a:r>
          </a:p>
        </p:txBody>
      </p:sp>
      <p:sp>
        <p:nvSpPr>
          <p:cNvPr id="15365" name="Rectangle 4">
            <a:extLst>
              <a:ext uri="{FF2B5EF4-FFF2-40B4-BE49-F238E27FC236}">
                <a16:creationId xmlns:a16="http://schemas.microsoft.com/office/drawing/2014/main" id="{59120A13-FB91-42A7-80FB-DE6D3A9A2381}"/>
              </a:ext>
            </a:extLst>
          </p:cNvPr>
          <p:cNvSpPr>
            <a:spLocks noChangeArrowheads="1"/>
          </p:cNvSpPr>
          <p:nvPr/>
        </p:nvSpPr>
        <p:spPr bwMode="auto">
          <a:xfrm>
            <a:off x="6477000" y="5410200"/>
            <a:ext cx="3886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a:t>Power MOSFETs – no second breakdown</a:t>
            </a:r>
          </a:p>
          <a:p>
            <a:pPr algn="ctr" eaLnBrk="1" hangingPunct="1"/>
            <a:r>
              <a:rPr lang="en-US" altLang="en-US"/>
              <a:t>Faster switching times</a:t>
            </a:r>
          </a:p>
        </p:txBody>
      </p:sp>
      <p:sp>
        <p:nvSpPr>
          <p:cNvPr id="15366" name="Slide Number Placeholder 5">
            <a:extLst>
              <a:ext uri="{FF2B5EF4-FFF2-40B4-BE49-F238E27FC236}">
                <a16:creationId xmlns:a16="http://schemas.microsoft.com/office/drawing/2014/main" id="{35CC31DA-6BD9-4129-98A8-C44E410FCA95}"/>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D7F8855A-9462-4D7B-A0E4-A1135EDF623F}" type="slidenum">
              <a:rPr lang="en-US" altLang="en-US" sz="1400">
                <a:latin typeface="Arial" panose="020B0604020202020204" pitchFamily="34" charset="0"/>
              </a:rPr>
              <a:pPr/>
              <a:t>10</a:t>
            </a:fld>
            <a:endParaRPr lang="en-US" altLang="en-US" sz="1400">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836FE8DC-14EF-4AD3-8DC6-BD053BF3C77A}"/>
              </a:ext>
            </a:extLst>
          </p:cNvPr>
          <p:cNvSpPr>
            <a:spLocks noChangeArrowheads="1"/>
          </p:cNvSpPr>
          <p:nvPr/>
        </p:nvSpPr>
        <p:spPr bwMode="auto">
          <a:xfrm>
            <a:off x="2786063" y="381000"/>
            <a:ext cx="6419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3200" b="1"/>
              <a:t>Drain-to-Source Resistance Versus </a:t>
            </a:r>
            <a:r>
              <a:rPr lang="en-US" altLang="en-US" sz="3200" b="1" i="1"/>
              <a:t>I</a:t>
            </a:r>
            <a:r>
              <a:rPr lang="en-US" altLang="en-US" sz="3200" b="1" i="1" baseline="-25000"/>
              <a:t>D</a:t>
            </a:r>
            <a:endParaRPr lang="en-US" altLang="en-US" sz="3200" baseline="-25000"/>
          </a:p>
        </p:txBody>
      </p:sp>
      <p:pic>
        <p:nvPicPr>
          <p:cNvPr id="16387" name="Picture 2">
            <a:extLst>
              <a:ext uri="{FF2B5EF4-FFF2-40B4-BE49-F238E27FC236}">
                <a16:creationId xmlns:a16="http://schemas.microsoft.com/office/drawing/2014/main" id="{9AAC2E2B-FCEF-474F-A2B8-2C21C1840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143001"/>
            <a:ext cx="542925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388" name="Straight Arrow Connector 4">
            <a:extLst>
              <a:ext uri="{FF2B5EF4-FFF2-40B4-BE49-F238E27FC236}">
                <a16:creationId xmlns:a16="http://schemas.microsoft.com/office/drawing/2014/main" id="{CE453EDA-8403-41CC-BDE2-D3653D629126}"/>
              </a:ext>
            </a:extLst>
          </p:cNvPr>
          <p:cNvCxnSpPr>
            <a:cxnSpLocks noChangeShapeType="1"/>
          </p:cNvCxnSpPr>
          <p:nvPr/>
        </p:nvCxnSpPr>
        <p:spPr bwMode="auto">
          <a:xfrm flipV="1">
            <a:off x="7467600" y="4343400"/>
            <a:ext cx="0" cy="1295400"/>
          </a:xfrm>
          <a:prstGeom prst="straightConnector1">
            <a:avLst/>
          </a:prstGeom>
          <a:noFill/>
          <a:ln w="31750" algn="ctr">
            <a:solidFill>
              <a:srgbClr val="0070C0"/>
            </a:solidFill>
            <a:round/>
            <a:headEnd/>
            <a:tailEnd type="arrow" w="med" len="med"/>
          </a:ln>
          <a:extLst>
            <a:ext uri="{909E8E84-426E-40DD-AFC4-6F175D3DCCD1}">
              <a14:hiddenFill xmlns:a14="http://schemas.microsoft.com/office/drawing/2010/main">
                <a:noFill/>
              </a14:hiddenFill>
            </a:ext>
          </a:extLst>
        </p:spPr>
      </p:cxnSp>
      <p:cxnSp>
        <p:nvCxnSpPr>
          <p:cNvPr id="16389" name="Straight Arrow Connector 5">
            <a:extLst>
              <a:ext uri="{FF2B5EF4-FFF2-40B4-BE49-F238E27FC236}">
                <a16:creationId xmlns:a16="http://schemas.microsoft.com/office/drawing/2014/main" id="{E92DE1AA-18E3-4DED-A1D2-6D6AD2F9E3BC}"/>
              </a:ext>
            </a:extLst>
          </p:cNvPr>
          <p:cNvCxnSpPr>
            <a:cxnSpLocks noChangeShapeType="1"/>
          </p:cNvCxnSpPr>
          <p:nvPr/>
        </p:nvCxnSpPr>
        <p:spPr bwMode="auto">
          <a:xfrm flipH="1">
            <a:off x="5715000" y="4343400"/>
            <a:ext cx="1752600" cy="0"/>
          </a:xfrm>
          <a:prstGeom prst="straightConnector1">
            <a:avLst/>
          </a:prstGeom>
          <a:noFill/>
          <a:ln w="31750"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16390" name="Rectangle 8">
            <a:extLst>
              <a:ext uri="{FF2B5EF4-FFF2-40B4-BE49-F238E27FC236}">
                <a16:creationId xmlns:a16="http://schemas.microsoft.com/office/drawing/2014/main" id="{DED67397-95D3-401A-8687-4064812F8078}"/>
              </a:ext>
            </a:extLst>
          </p:cNvPr>
          <p:cNvSpPr>
            <a:spLocks noChangeArrowheads="1"/>
          </p:cNvSpPr>
          <p:nvPr/>
        </p:nvSpPr>
        <p:spPr bwMode="auto">
          <a:xfrm>
            <a:off x="1828800" y="1676401"/>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solidFill>
                  <a:srgbClr val="000099"/>
                </a:solidFill>
              </a:rPr>
              <a:t>Some MOSFETSs have</a:t>
            </a:r>
          </a:p>
          <a:p>
            <a:pPr eaLnBrk="1" hangingPunct="1"/>
            <a:r>
              <a:rPr lang="en-US" altLang="en-US" sz="1800" i="1">
                <a:solidFill>
                  <a:srgbClr val="000099"/>
                </a:solidFill>
              </a:rPr>
              <a:t>R</a:t>
            </a:r>
            <a:r>
              <a:rPr lang="en-US" altLang="en-US" sz="1800" i="1" baseline="-25000">
                <a:solidFill>
                  <a:srgbClr val="000099"/>
                </a:solidFill>
              </a:rPr>
              <a:t>DS(ON)</a:t>
            </a:r>
            <a:r>
              <a:rPr lang="en-US" altLang="en-US" sz="1800" i="1">
                <a:solidFill>
                  <a:srgbClr val="000099"/>
                </a:solidFill>
              </a:rPr>
              <a:t> </a:t>
            </a:r>
            <a:r>
              <a:rPr lang="en-US" altLang="en-US" sz="1800">
                <a:solidFill>
                  <a:srgbClr val="000099"/>
                </a:solidFill>
              </a:rPr>
              <a:t>in milliohm range</a:t>
            </a:r>
          </a:p>
        </p:txBody>
      </p:sp>
      <p:sp>
        <p:nvSpPr>
          <p:cNvPr id="16391" name="Rectangle 9">
            <a:extLst>
              <a:ext uri="{FF2B5EF4-FFF2-40B4-BE49-F238E27FC236}">
                <a16:creationId xmlns:a16="http://schemas.microsoft.com/office/drawing/2014/main" id="{A37DB4BB-DE62-4DDE-967A-9AA474856195}"/>
              </a:ext>
            </a:extLst>
          </p:cNvPr>
          <p:cNvSpPr>
            <a:spLocks noChangeArrowheads="1"/>
          </p:cNvSpPr>
          <p:nvPr/>
        </p:nvSpPr>
        <p:spPr bwMode="auto">
          <a:xfrm>
            <a:off x="1905000" y="3276601"/>
            <a:ext cx="2590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t>At I</a:t>
            </a:r>
            <a:r>
              <a:rPr lang="en-US" altLang="en-US" sz="1800" baseline="-25000"/>
              <a:t>D</a:t>
            </a:r>
            <a:r>
              <a:rPr lang="en-US" altLang="en-US" sz="1800"/>
              <a:t> = 30 A, V</a:t>
            </a:r>
            <a:r>
              <a:rPr lang="en-US" altLang="en-US" sz="1800" baseline="-25000"/>
              <a:t>DS</a:t>
            </a:r>
            <a:r>
              <a:rPr lang="en-US" altLang="en-US" sz="1800"/>
              <a:t> &gt; 15 V</a:t>
            </a:r>
          </a:p>
          <a:p>
            <a:pPr eaLnBrk="1" hangingPunct="1"/>
            <a:r>
              <a:rPr lang="pl-PL" altLang="en-US" sz="1800"/>
              <a:t>P</a:t>
            </a:r>
            <a:r>
              <a:rPr lang="pl-PL" altLang="en-US" sz="1800" baseline="-25000"/>
              <a:t>D</a:t>
            </a:r>
            <a:r>
              <a:rPr lang="pl-PL" altLang="en-US" sz="1800"/>
              <a:t> = 30 ×15 = 450 W</a:t>
            </a:r>
            <a:endParaRPr lang="en-US" altLang="en-US" sz="1800"/>
          </a:p>
        </p:txBody>
      </p:sp>
      <p:sp>
        <p:nvSpPr>
          <p:cNvPr id="16392" name="Rectangle 10">
            <a:extLst>
              <a:ext uri="{FF2B5EF4-FFF2-40B4-BE49-F238E27FC236}">
                <a16:creationId xmlns:a16="http://schemas.microsoft.com/office/drawing/2014/main" id="{259924C9-D163-4F60-94C2-2FF5579DCA14}"/>
              </a:ext>
            </a:extLst>
          </p:cNvPr>
          <p:cNvSpPr>
            <a:spLocks noChangeArrowheads="1"/>
          </p:cNvSpPr>
          <p:nvPr/>
        </p:nvSpPr>
        <p:spPr bwMode="auto">
          <a:xfrm>
            <a:off x="4176713" y="6248400"/>
            <a:ext cx="2360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1800"/>
              <a:t>Note the large currents</a:t>
            </a:r>
          </a:p>
        </p:txBody>
      </p:sp>
      <p:cxnSp>
        <p:nvCxnSpPr>
          <p:cNvPr id="16393" name="Straight Arrow Connector 11">
            <a:extLst>
              <a:ext uri="{FF2B5EF4-FFF2-40B4-BE49-F238E27FC236}">
                <a16:creationId xmlns:a16="http://schemas.microsoft.com/office/drawing/2014/main" id="{4F4B2040-57C0-495B-AAFC-3621522E12F3}"/>
              </a:ext>
            </a:extLst>
          </p:cNvPr>
          <p:cNvCxnSpPr>
            <a:cxnSpLocks noChangeShapeType="1"/>
          </p:cNvCxnSpPr>
          <p:nvPr/>
        </p:nvCxnSpPr>
        <p:spPr bwMode="auto">
          <a:xfrm flipV="1">
            <a:off x="6553200" y="5943600"/>
            <a:ext cx="304800" cy="457200"/>
          </a:xfrm>
          <a:prstGeom prst="straightConnector1">
            <a:avLst/>
          </a:prstGeom>
          <a:noFill/>
          <a:ln w="31750"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16394" name="Slide Number Placeholder 9">
            <a:extLst>
              <a:ext uri="{FF2B5EF4-FFF2-40B4-BE49-F238E27FC236}">
                <a16:creationId xmlns:a16="http://schemas.microsoft.com/office/drawing/2014/main" id="{3D0A15D3-36DC-4374-AEE8-160456FA8A12}"/>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79D6A600-EB2B-4887-8B99-E042B0ED8A0B}" type="slidenum">
              <a:rPr lang="en-US" altLang="en-US" sz="1400">
                <a:latin typeface="Arial" panose="020B0604020202020204" pitchFamily="34" charset="0"/>
              </a:rPr>
              <a:pPr/>
              <a:t>11</a:t>
            </a:fld>
            <a:endParaRPr lang="en-US" altLang="en-US" sz="1400">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9E6A68F7-2868-4BB0-8EF8-605CE381FD51}"/>
              </a:ext>
            </a:extLst>
          </p:cNvPr>
          <p:cNvSpPr>
            <a:spLocks noChangeArrowheads="1"/>
          </p:cNvSpPr>
          <p:nvPr/>
        </p:nvSpPr>
        <p:spPr bwMode="auto">
          <a:xfrm>
            <a:off x="3057525" y="533401"/>
            <a:ext cx="5678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800" b="1"/>
              <a:t>Comparing Power BJTs and MOSFETS</a:t>
            </a:r>
          </a:p>
        </p:txBody>
      </p:sp>
      <p:sp>
        <p:nvSpPr>
          <p:cNvPr id="17411" name="Rectangle 2">
            <a:extLst>
              <a:ext uri="{FF2B5EF4-FFF2-40B4-BE49-F238E27FC236}">
                <a16:creationId xmlns:a16="http://schemas.microsoft.com/office/drawing/2014/main" id="{5A91FDC5-AB71-403F-BBB6-A38696846A00}"/>
              </a:ext>
            </a:extLst>
          </p:cNvPr>
          <p:cNvSpPr>
            <a:spLocks noChangeArrowheads="1"/>
          </p:cNvSpPr>
          <p:nvPr/>
        </p:nvSpPr>
        <p:spPr bwMode="auto">
          <a:xfrm>
            <a:off x="2362200" y="2057400"/>
            <a:ext cx="3429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400" b="1" dirty="0"/>
              <a:t>BJT</a:t>
            </a:r>
          </a:p>
          <a:p>
            <a:pPr eaLnBrk="1" hangingPunct="1"/>
            <a:r>
              <a:rPr lang="en-US" altLang="en-US" sz="2400" dirty="0"/>
              <a:t>+ </a:t>
            </a:r>
            <a:r>
              <a:rPr lang="en-US" altLang="en-US" sz="2400" b="1" dirty="0"/>
              <a:t>Large base current</a:t>
            </a:r>
          </a:p>
          <a:p>
            <a:pPr lvl="1" eaLnBrk="1" hangingPunct="1"/>
            <a:r>
              <a:rPr lang="en-US" altLang="en-US" sz="2400" dirty="0"/>
              <a:t> I</a:t>
            </a:r>
            <a:r>
              <a:rPr lang="en-US" altLang="en-US" sz="2400" baseline="-25000" dirty="0"/>
              <a:t>C</a:t>
            </a:r>
            <a:r>
              <a:rPr lang="en-US" altLang="en-US" sz="2400" dirty="0"/>
              <a:t> = 10 A, β = 10,</a:t>
            </a:r>
          </a:p>
          <a:p>
            <a:pPr lvl="1" eaLnBrk="1" hangingPunct="1"/>
            <a:r>
              <a:rPr lang="en-US" altLang="en-US" sz="2400" dirty="0"/>
              <a:t>needs I</a:t>
            </a:r>
            <a:r>
              <a:rPr lang="en-US" altLang="en-US" sz="2400" baseline="-25000" dirty="0"/>
              <a:t>B</a:t>
            </a:r>
            <a:r>
              <a:rPr lang="en-US" altLang="en-US" sz="2400" dirty="0"/>
              <a:t> = 1 A</a:t>
            </a:r>
          </a:p>
          <a:p>
            <a:pPr eaLnBrk="1" hangingPunct="1"/>
            <a:r>
              <a:rPr lang="en-US" altLang="en-US" sz="2400" dirty="0"/>
              <a:t>+ </a:t>
            </a:r>
            <a:r>
              <a:rPr lang="en-US" altLang="en-US" sz="2400" b="1" dirty="0"/>
              <a:t>Second breakdown</a:t>
            </a:r>
          </a:p>
          <a:p>
            <a:pPr eaLnBrk="1" hangingPunct="1"/>
            <a:r>
              <a:rPr lang="en-US" altLang="en-US" sz="2400" dirty="0"/>
              <a:t>+ </a:t>
            </a:r>
            <a:r>
              <a:rPr lang="en-US" altLang="en-US" sz="2400" b="1" dirty="0"/>
              <a:t>Thermal runaway</a:t>
            </a:r>
            <a:endParaRPr lang="en-US" altLang="en-US" sz="2400" dirty="0"/>
          </a:p>
        </p:txBody>
      </p:sp>
      <p:sp>
        <p:nvSpPr>
          <p:cNvPr id="17412" name="Rectangle 3">
            <a:extLst>
              <a:ext uri="{FF2B5EF4-FFF2-40B4-BE49-F238E27FC236}">
                <a16:creationId xmlns:a16="http://schemas.microsoft.com/office/drawing/2014/main" id="{A1CDA89A-773F-448F-93F0-60A7CE330B68}"/>
              </a:ext>
            </a:extLst>
          </p:cNvPr>
          <p:cNvSpPr>
            <a:spLocks noChangeArrowheads="1"/>
          </p:cNvSpPr>
          <p:nvPr/>
        </p:nvSpPr>
        <p:spPr bwMode="auto">
          <a:xfrm>
            <a:off x="6248400" y="2057400"/>
            <a:ext cx="4191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400" b="1"/>
              <a:t>MOSFET</a:t>
            </a:r>
          </a:p>
          <a:p>
            <a:pPr eaLnBrk="1" hangingPunct="1"/>
            <a:r>
              <a:rPr lang="en-US" altLang="en-US" sz="2400"/>
              <a:t>+ </a:t>
            </a:r>
            <a:r>
              <a:rPr lang="en-US" altLang="en-US" sz="2400" b="1"/>
              <a:t>No gate current, can be driven by standard logic circuit</a:t>
            </a:r>
          </a:p>
          <a:p>
            <a:pPr eaLnBrk="1" hangingPunct="1"/>
            <a:r>
              <a:rPr lang="en-US" altLang="en-US" sz="2400"/>
              <a:t>+ </a:t>
            </a:r>
            <a:r>
              <a:rPr lang="en-US" altLang="en-US" sz="2400" b="1"/>
              <a:t>No second breakdown</a:t>
            </a:r>
          </a:p>
          <a:p>
            <a:pPr eaLnBrk="1" hangingPunct="1"/>
            <a:r>
              <a:rPr lang="en-US" altLang="en-US" sz="2400"/>
              <a:t>+ </a:t>
            </a:r>
            <a:r>
              <a:rPr lang="en-US" altLang="en-US" sz="2400" b="1"/>
              <a:t>No thermal runaway</a:t>
            </a:r>
            <a:endParaRPr lang="en-US" altLang="en-US" sz="2400"/>
          </a:p>
        </p:txBody>
      </p:sp>
      <p:sp>
        <p:nvSpPr>
          <p:cNvPr id="17413" name="Rectangle 4">
            <a:extLst>
              <a:ext uri="{FF2B5EF4-FFF2-40B4-BE49-F238E27FC236}">
                <a16:creationId xmlns:a16="http://schemas.microsoft.com/office/drawing/2014/main" id="{C5719FE2-1B8D-47B9-BEDA-EDBF41D8DFE2}"/>
              </a:ext>
            </a:extLst>
          </p:cNvPr>
          <p:cNvSpPr>
            <a:spLocks noChangeArrowheads="1"/>
          </p:cNvSpPr>
          <p:nvPr/>
        </p:nvSpPr>
        <p:spPr bwMode="auto">
          <a:xfrm>
            <a:off x="2438400" y="4953001"/>
            <a:ext cx="6172200" cy="396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b="1">
                <a:solidFill>
                  <a:srgbClr val="000099"/>
                </a:solidFill>
              </a:rPr>
              <a:t>MOSFETs are rapidly replacing power BJTs</a:t>
            </a:r>
          </a:p>
        </p:txBody>
      </p:sp>
      <p:sp>
        <p:nvSpPr>
          <p:cNvPr id="17414" name="Slide Number Placeholder 5">
            <a:extLst>
              <a:ext uri="{FF2B5EF4-FFF2-40B4-BE49-F238E27FC236}">
                <a16:creationId xmlns:a16="http://schemas.microsoft.com/office/drawing/2014/main" id="{5DAF1B1D-F361-4661-8BFA-3D0063943067}"/>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A315A481-F214-4C7E-A62C-5B85C133AC7D}" type="slidenum">
              <a:rPr lang="en-US" altLang="en-US" sz="1400">
                <a:latin typeface="Arial" panose="020B0604020202020204" pitchFamily="34" charset="0"/>
              </a:rPr>
              <a:pPr/>
              <a:t>12</a:t>
            </a:fld>
            <a:endParaRPr lang="en-US" altLang="en-US" sz="1400">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a:extLst>
              <a:ext uri="{FF2B5EF4-FFF2-40B4-BE49-F238E27FC236}">
                <a16:creationId xmlns:a16="http://schemas.microsoft.com/office/drawing/2014/main" id="{B885A596-B799-4127-8129-24509BEE743A}"/>
              </a:ext>
            </a:extLst>
          </p:cNvPr>
          <p:cNvSpPr>
            <a:spLocks noChangeArrowheads="1"/>
          </p:cNvSpPr>
          <p:nvPr/>
        </p:nvSpPr>
        <p:spPr bwMode="auto">
          <a:xfrm>
            <a:off x="4398964" y="381000"/>
            <a:ext cx="30051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3200" b="1"/>
              <a:t>Some Heat Sinks</a:t>
            </a:r>
            <a:endParaRPr lang="en-US" altLang="en-US" sz="3200"/>
          </a:p>
        </p:txBody>
      </p:sp>
      <p:pic>
        <p:nvPicPr>
          <p:cNvPr id="18435" name="Picture 2">
            <a:extLst>
              <a:ext uri="{FF2B5EF4-FFF2-40B4-BE49-F238E27FC236}">
                <a16:creationId xmlns:a16="http://schemas.microsoft.com/office/drawing/2014/main" id="{3AE378D1-B794-4EAE-8CCA-98FC415F3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90600"/>
            <a:ext cx="304323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3">
            <a:extLst>
              <a:ext uri="{FF2B5EF4-FFF2-40B4-BE49-F238E27FC236}">
                <a16:creationId xmlns:a16="http://schemas.microsoft.com/office/drawing/2014/main" id="{DC825C4D-E1E7-4D49-B011-0327B9606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1" y="990601"/>
            <a:ext cx="3933825"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a:extLst>
              <a:ext uri="{FF2B5EF4-FFF2-40B4-BE49-F238E27FC236}">
                <a16:creationId xmlns:a16="http://schemas.microsoft.com/office/drawing/2014/main" id="{A8115453-179E-4DF3-BAA7-E661E9FE8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3810000"/>
            <a:ext cx="30861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5">
            <a:extLst>
              <a:ext uri="{FF2B5EF4-FFF2-40B4-BE49-F238E27FC236}">
                <a16:creationId xmlns:a16="http://schemas.microsoft.com/office/drawing/2014/main" id="{627084D0-F6EA-4C5D-934E-E082C1A11D96}"/>
              </a:ext>
            </a:extLst>
          </p:cNvPr>
          <p:cNvSpPr>
            <a:spLocks noChangeArrowheads="1"/>
          </p:cNvSpPr>
          <p:nvPr/>
        </p:nvSpPr>
        <p:spPr bwMode="auto">
          <a:xfrm>
            <a:off x="2438401" y="3886200"/>
            <a:ext cx="12747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l-GR" altLang="en-US"/>
              <a:t>θ = 0.1 </a:t>
            </a:r>
            <a:r>
              <a:rPr lang="en-US" altLang="en-US" baseline="30000"/>
              <a:t>o</a:t>
            </a:r>
            <a:r>
              <a:rPr lang="en-US" altLang="en-US"/>
              <a:t>C/W</a:t>
            </a:r>
          </a:p>
        </p:txBody>
      </p:sp>
      <p:sp>
        <p:nvSpPr>
          <p:cNvPr id="18440" name="Rectangle 7">
            <a:extLst>
              <a:ext uri="{FF2B5EF4-FFF2-40B4-BE49-F238E27FC236}">
                <a16:creationId xmlns:a16="http://schemas.microsoft.com/office/drawing/2014/main" id="{19A1143C-B08E-4C4E-829F-31460800EA7B}"/>
              </a:ext>
            </a:extLst>
          </p:cNvPr>
          <p:cNvSpPr>
            <a:spLocks noChangeArrowheads="1"/>
          </p:cNvSpPr>
          <p:nvPr/>
        </p:nvSpPr>
        <p:spPr bwMode="auto">
          <a:xfrm>
            <a:off x="7543800" y="3657600"/>
            <a:ext cx="1119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l-GR" altLang="en-US"/>
              <a:t>θ = 1 </a:t>
            </a:r>
            <a:r>
              <a:rPr lang="en-US" altLang="en-US" baseline="30000"/>
              <a:t>o</a:t>
            </a:r>
            <a:r>
              <a:rPr lang="en-US" altLang="en-US"/>
              <a:t>C/W</a:t>
            </a:r>
          </a:p>
        </p:txBody>
      </p:sp>
      <p:sp>
        <p:nvSpPr>
          <p:cNvPr id="18442" name="Rectangle 9">
            <a:extLst>
              <a:ext uri="{FF2B5EF4-FFF2-40B4-BE49-F238E27FC236}">
                <a16:creationId xmlns:a16="http://schemas.microsoft.com/office/drawing/2014/main" id="{554B1A72-5557-41E6-BC9E-71CF6F30EA1D}"/>
              </a:ext>
            </a:extLst>
          </p:cNvPr>
          <p:cNvSpPr>
            <a:spLocks noChangeArrowheads="1"/>
          </p:cNvSpPr>
          <p:nvPr/>
        </p:nvSpPr>
        <p:spPr bwMode="auto">
          <a:xfrm>
            <a:off x="6638926" y="5715000"/>
            <a:ext cx="1185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l-GR" altLang="en-US"/>
              <a:t>θ = 1</a:t>
            </a:r>
            <a:r>
              <a:rPr lang="en-US" altLang="en-US"/>
              <a:t>0</a:t>
            </a:r>
            <a:r>
              <a:rPr lang="el-GR" altLang="en-US"/>
              <a:t> </a:t>
            </a:r>
            <a:r>
              <a:rPr lang="en-US" altLang="en-US" baseline="30000"/>
              <a:t>o</a:t>
            </a:r>
            <a:r>
              <a:rPr lang="en-US" altLang="en-US"/>
              <a:t>C/W</a:t>
            </a:r>
          </a:p>
        </p:txBody>
      </p:sp>
      <p:sp>
        <p:nvSpPr>
          <p:cNvPr id="18444" name="Slide Number Placeholder 11">
            <a:extLst>
              <a:ext uri="{FF2B5EF4-FFF2-40B4-BE49-F238E27FC236}">
                <a16:creationId xmlns:a16="http://schemas.microsoft.com/office/drawing/2014/main" id="{D0A39B5A-2730-47DB-B454-D093ED99B4A7}"/>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C9C59DE9-5516-458A-858C-35CDFF79699D}" type="slidenum">
              <a:rPr lang="en-US" altLang="en-US" sz="1400">
                <a:latin typeface="Arial" panose="020B0604020202020204" pitchFamily="34" charset="0"/>
              </a:rPr>
              <a:pPr/>
              <a:t>13</a:t>
            </a:fld>
            <a:endParaRPr lang="en-US" altLang="en-US" sz="1400">
              <a:latin typeface="Arial" panose="020B0604020202020204" pitchFamily="34" charset="0"/>
            </a:endParaRPr>
          </a:p>
        </p:txBody>
      </p:sp>
      <p:sp>
        <p:nvSpPr>
          <p:cNvPr id="2" name="TextBox 1">
            <a:extLst>
              <a:ext uri="{FF2B5EF4-FFF2-40B4-BE49-F238E27FC236}">
                <a16:creationId xmlns:a16="http://schemas.microsoft.com/office/drawing/2014/main" id="{8FA74959-B759-40DA-A96F-EB8FC8FC136B}"/>
              </a:ext>
            </a:extLst>
          </p:cNvPr>
          <p:cNvSpPr txBox="1"/>
          <p:nvPr/>
        </p:nvSpPr>
        <p:spPr>
          <a:xfrm>
            <a:off x="1981200" y="4651022"/>
            <a:ext cx="1274763" cy="646331"/>
          </a:xfrm>
          <a:prstGeom prst="rect">
            <a:avLst/>
          </a:prstGeom>
          <a:noFill/>
        </p:spPr>
        <p:txBody>
          <a:bodyPr wrap="square" rtlCol="0">
            <a:spAutoFit/>
          </a:bodyPr>
          <a:lstStyle/>
          <a:p>
            <a:r>
              <a:rPr lang="en-US" dirty="0"/>
              <a:t>Thermal resistance</a:t>
            </a:r>
          </a:p>
        </p:txBody>
      </p:sp>
      <p:cxnSp>
        <p:nvCxnSpPr>
          <p:cNvPr id="4" name="Straight Arrow Connector 3">
            <a:extLst>
              <a:ext uri="{FF2B5EF4-FFF2-40B4-BE49-F238E27FC236}">
                <a16:creationId xmlns:a16="http://schemas.microsoft.com/office/drawing/2014/main" id="{2D84C078-A231-4EBE-A5AC-A870176C3D86}"/>
              </a:ext>
            </a:extLst>
          </p:cNvPr>
          <p:cNvCxnSpPr>
            <a:stCxn id="2" idx="0"/>
          </p:cNvCxnSpPr>
          <p:nvPr/>
        </p:nvCxnSpPr>
        <p:spPr>
          <a:xfrm flipV="1">
            <a:off x="2618582" y="4224338"/>
            <a:ext cx="440" cy="426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634ECE3D-B431-4424-9F8B-4178007012A4}"/>
              </a:ext>
            </a:extLst>
          </p:cNvPr>
          <p:cNvSpPr>
            <a:spLocks noChangeArrowheads="1"/>
          </p:cNvSpPr>
          <p:nvPr/>
        </p:nvSpPr>
        <p:spPr bwMode="auto">
          <a:xfrm>
            <a:off x="4267201" y="304801"/>
            <a:ext cx="3675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800" b="1"/>
              <a:t>Output Stage Functions</a:t>
            </a:r>
            <a:endParaRPr lang="en-US" altLang="en-US" sz="2800"/>
          </a:p>
        </p:txBody>
      </p:sp>
      <p:sp>
        <p:nvSpPr>
          <p:cNvPr id="19459" name="Rectangle 2">
            <a:extLst>
              <a:ext uri="{FF2B5EF4-FFF2-40B4-BE49-F238E27FC236}">
                <a16:creationId xmlns:a16="http://schemas.microsoft.com/office/drawing/2014/main" id="{644E0E29-26F2-497B-948A-CE8D2EBA2217}"/>
              </a:ext>
            </a:extLst>
          </p:cNvPr>
          <p:cNvSpPr>
            <a:spLocks noChangeArrowheads="1"/>
          </p:cNvSpPr>
          <p:nvPr/>
        </p:nvSpPr>
        <p:spPr bwMode="auto">
          <a:xfrm>
            <a:off x="2514600" y="1066801"/>
            <a:ext cx="7696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buFont typeface="Wingdings" panose="05000000000000000000" pitchFamily="2" charset="2"/>
              <a:buChar char="ü"/>
            </a:pPr>
            <a:r>
              <a:rPr lang="en-US" altLang="en-US" sz="2400" dirty="0"/>
              <a:t>Provide amplifier with </a:t>
            </a:r>
            <a:r>
              <a:rPr lang="en-US" altLang="en-US" sz="2400" dirty="0">
                <a:solidFill>
                  <a:srgbClr val="FF0000"/>
                </a:solidFill>
              </a:rPr>
              <a:t>low output resistance</a:t>
            </a:r>
          </a:p>
          <a:p>
            <a:pPr eaLnBrk="1" hangingPunct="1">
              <a:buFont typeface="Wingdings" panose="05000000000000000000" pitchFamily="2" charset="2"/>
              <a:buChar char="ü"/>
            </a:pPr>
            <a:r>
              <a:rPr lang="en-US" altLang="en-US" sz="2400" dirty="0"/>
              <a:t>Handle large signals with </a:t>
            </a:r>
            <a:r>
              <a:rPr lang="en-US" altLang="en-US" sz="2400" dirty="0">
                <a:solidFill>
                  <a:srgbClr val="FF0000"/>
                </a:solidFill>
              </a:rPr>
              <a:t>low THD </a:t>
            </a:r>
            <a:r>
              <a:rPr lang="en-US" altLang="en-US" sz="2400" dirty="0"/>
              <a:t>(Total Harmonic Distortion)</a:t>
            </a:r>
          </a:p>
          <a:p>
            <a:pPr eaLnBrk="1" hangingPunct="1">
              <a:buFont typeface="Wingdings" panose="05000000000000000000" pitchFamily="2" charset="2"/>
              <a:buChar char="ü"/>
            </a:pPr>
            <a:r>
              <a:rPr lang="en-US" altLang="en-US" sz="2400" dirty="0"/>
              <a:t>Deliver power to the load </a:t>
            </a:r>
            <a:r>
              <a:rPr lang="en-US" altLang="en-US" sz="2400" dirty="0">
                <a:solidFill>
                  <a:srgbClr val="FF0000"/>
                </a:solidFill>
              </a:rPr>
              <a:t>efficiently</a:t>
            </a:r>
          </a:p>
          <a:p>
            <a:pPr eaLnBrk="1" hangingPunct="1">
              <a:buFont typeface="Wingdings" panose="05000000000000000000" pitchFamily="2" charset="2"/>
              <a:buChar char="ü"/>
            </a:pPr>
            <a:r>
              <a:rPr lang="en-US" altLang="en-US" sz="2400" dirty="0"/>
              <a:t>Output stages are classified </a:t>
            </a:r>
            <a:r>
              <a:rPr lang="en-US" altLang="en-US" sz="2400" dirty="0">
                <a:solidFill>
                  <a:srgbClr val="FF0000"/>
                </a:solidFill>
              </a:rPr>
              <a:t>according to the </a:t>
            </a:r>
            <a:r>
              <a:rPr lang="en-US" altLang="en-US" sz="2400" i="1" dirty="0" err="1">
                <a:solidFill>
                  <a:srgbClr val="FF0000"/>
                </a:solidFill>
              </a:rPr>
              <a:t>i</a:t>
            </a:r>
            <a:r>
              <a:rPr lang="en-US" altLang="en-US" sz="2400" i="1" baseline="-25000" dirty="0" err="1">
                <a:solidFill>
                  <a:srgbClr val="FF0000"/>
                </a:solidFill>
              </a:rPr>
              <a:t>C</a:t>
            </a:r>
            <a:r>
              <a:rPr lang="en-US" altLang="en-US" sz="2400" i="1" baseline="-25000" dirty="0">
                <a:solidFill>
                  <a:srgbClr val="FF0000"/>
                </a:solidFill>
              </a:rPr>
              <a:t> </a:t>
            </a:r>
            <a:r>
              <a:rPr lang="en-US" altLang="en-US" sz="2400" dirty="0">
                <a:solidFill>
                  <a:srgbClr val="FF0000"/>
                </a:solidFill>
              </a:rPr>
              <a:t>waveform </a:t>
            </a:r>
            <a:r>
              <a:rPr lang="en-US" altLang="en-US" sz="2400" dirty="0"/>
              <a:t>that results when an input signal </a:t>
            </a:r>
            <a:r>
              <a:rPr lang="en-US" altLang="en-US" sz="2400" i="1" dirty="0" err="1"/>
              <a:t>v</a:t>
            </a:r>
            <a:r>
              <a:rPr lang="en-US" altLang="en-US" sz="2400" i="1" baseline="-25000" dirty="0" err="1"/>
              <a:t>I</a:t>
            </a:r>
            <a:r>
              <a:rPr lang="en-US" altLang="en-US" sz="2400" i="1" dirty="0"/>
              <a:t> </a:t>
            </a:r>
            <a:r>
              <a:rPr lang="en-US" altLang="en-US" sz="2400" dirty="0"/>
              <a:t>is</a:t>
            </a:r>
            <a:r>
              <a:rPr lang="en-US" altLang="en-US" sz="2400" i="1" dirty="0"/>
              <a:t> </a:t>
            </a:r>
            <a:r>
              <a:rPr lang="en-US" altLang="en-US" sz="2400" dirty="0"/>
              <a:t>applied.</a:t>
            </a:r>
          </a:p>
        </p:txBody>
      </p:sp>
      <p:sp>
        <p:nvSpPr>
          <p:cNvPr id="4" name="Rectangle 4">
            <a:extLst>
              <a:ext uri="{FF2B5EF4-FFF2-40B4-BE49-F238E27FC236}">
                <a16:creationId xmlns:a16="http://schemas.microsoft.com/office/drawing/2014/main" id="{7A1BF549-94B8-4637-A222-E33FB9C3564E}"/>
              </a:ext>
            </a:extLst>
          </p:cNvPr>
          <p:cNvSpPr txBox="1">
            <a:spLocks noChangeArrowheads="1"/>
          </p:cNvSpPr>
          <p:nvPr/>
        </p:nvSpPr>
        <p:spPr bwMode="auto">
          <a:xfrm>
            <a:off x="2590800" y="3962400"/>
            <a:ext cx="7315200" cy="1981200"/>
          </a:xfrm>
          <a:prstGeom prst="rect">
            <a:avLst/>
          </a:prstGeom>
          <a:noFill/>
          <a:ln>
            <a:miter lim="800000"/>
            <a:headEnd/>
            <a:tailEnd/>
          </a:ln>
        </p:spPr>
        <p:txBody>
          <a:bodyPr/>
          <a:lstStyle/>
          <a:p>
            <a:pPr marL="342900" indent="-342900">
              <a:spcBef>
                <a:spcPct val="20000"/>
              </a:spcBef>
              <a:buFont typeface="Wingdings" pitchFamily="2" charset="2"/>
              <a:buChar char="§"/>
              <a:defRPr/>
            </a:pPr>
            <a:r>
              <a:rPr lang="en-US" altLang="zh-CN" sz="2400" kern="0" dirty="0"/>
              <a:t>Power amplifiers are classified according to the collector current waveform that results when an input signal is applied.</a:t>
            </a:r>
          </a:p>
          <a:p>
            <a:pPr marL="342900" indent="-342900">
              <a:spcBef>
                <a:spcPct val="20000"/>
              </a:spcBef>
              <a:buFont typeface="Wingdings" pitchFamily="2" charset="2"/>
              <a:buChar char="§"/>
              <a:defRPr/>
            </a:pPr>
            <a:r>
              <a:rPr lang="en-US" altLang="zh-CN" sz="2400" kern="0" dirty="0">
                <a:solidFill>
                  <a:srgbClr val="FF0000"/>
                </a:solidFill>
              </a:rPr>
              <a:t>Conducting angle</a:t>
            </a:r>
            <a:r>
              <a:rPr lang="en-US" altLang="zh-CN" sz="2400" kern="0" dirty="0"/>
              <a:t>.</a:t>
            </a:r>
          </a:p>
          <a:p>
            <a:pPr marL="342900" indent="-342900">
              <a:spcBef>
                <a:spcPct val="20000"/>
              </a:spcBef>
              <a:defRPr/>
            </a:pPr>
            <a:endParaRPr lang="en-US" altLang="zh-CN" sz="2400" kern="0" dirty="0"/>
          </a:p>
          <a:p>
            <a:pPr marL="342900" indent="-342900">
              <a:spcBef>
                <a:spcPct val="20000"/>
              </a:spcBef>
              <a:defRPr/>
            </a:pPr>
            <a:endParaRPr lang="en-US" altLang="zh-CN" sz="2100" kern="0" dirty="0"/>
          </a:p>
        </p:txBody>
      </p:sp>
      <p:sp>
        <p:nvSpPr>
          <p:cNvPr id="19461" name="Rectangle 4">
            <a:extLst>
              <a:ext uri="{FF2B5EF4-FFF2-40B4-BE49-F238E27FC236}">
                <a16:creationId xmlns:a16="http://schemas.microsoft.com/office/drawing/2014/main" id="{D9B055FD-8C27-47B7-AABA-B49F58410C05}"/>
              </a:ext>
            </a:extLst>
          </p:cNvPr>
          <p:cNvSpPr>
            <a:spLocks noChangeArrowheads="1"/>
          </p:cNvSpPr>
          <p:nvPr/>
        </p:nvSpPr>
        <p:spPr bwMode="auto">
          <a:xfrm>
            <a:off x="2371726" y="3576638"/>
            <a:ext cx="4333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zh-CN" sz="2400" b="1">
                <a:ea typeface="宋体" panose="02010600030101010101" pitchFamily="2" charset="-122"/>
              </a:rPr>
              <a:t>Classification of Power Amplifier</a:t>
            </a:r>
            <a:endParaRPr lang="en-US" altLang="en-US" sz="2400" b="1"/>
          </a:p>
        </p:txBody>
      </p:sp>
      <p:sp>
        <p:nvSpPr>
          <p:cNvPr id="19462" name="Slide Number Placeholder 5">
            <a:extLst>
              <a:ext uri="{FF2B5EF4-FFF2-40B4-BE49-F238E27FC236}">
                <a16:creationId xmlns:a16="http://schemas.microsoft.com/office/drawing/2014/main" id="{B688C68F-803C-4C5F-8B60-C1B94E225F7E}"/>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AD27DC92-AD34-4A7B-B069-BD9F74A596E6}" type="slidenum">
              <a:rPr lang="en-US" altLang="en-US" sz="1400">
                <a:latin typeface="Arial" panose="020B0604020202020204" pitchFamily="34" charset="0"/>
              </a:rPr>
              <a:pPr/>
              <a:t>14</a:t>
            </a:fld>
            <a:endParaRPr lang="en-US" altLang="en-US" sz="1400">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96639FD5-6BDB-4CB8-BC46-D392685F60FA}"/>
              </a:ext>
            </a:extLst>
          </p:cNvPr>
          <p:cNvSpPr>
            <a:spLocks noChangeArrowheads="1"/>
          </p:cNvSpPr>
          <p:nvPr/>
        </p:nvSpPr>
        <p:spPr bwMode="auto">
          <a:xfrm>
            <a:off x="3200401" y="228601"/>
            <a:ext cx="4951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400" b="1"/>
              <a:t>CLASSIFICATIONS OF OUTPUT STAGES</a:t>
            </a:r>
          </a:p>
        </p:txBody>
      </p:sp>
      <p:sp>
        <p:nvSpPr>
          <p:cNvPr id="21507" name="Rectangle 5">
            <a:extLst>
              <a:ext uri="{FF2B5EF4-FFF2-40B4-BE49-F238E27FC236}">
                <a16:creationId xmlns:a16="http://schemas.microsoft.com/office/drawing/2014/main" id="{31F9B1EB-5850-4919-9583-DF321DADB8A9}"/>
              </a:ext>
            </a:extLst>
          </p:cNvPr>
          <p:cNvSpPr>
            <a:spLocks noChangeArrowheads="1"/>
          </p:cNvSpPr>
          <p:nvPr/>
        </p:nvSpPr>
        <p:spPr bwMode="auto">
          <a:xfrm>
            <a:off x="1752600" y="838201"/>
            <a:ext cx="8839200"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400" b="1" u="sng"/>
              <a:t>Output Stages</a:t>
            </a:r>
          </a:p>
          <a:p>
            <a:pPr eaLnBrk="1" hangingPunct="1">
              <a:buFontTx/>
              <a:buChar char="•"/>
            </a:pPr>
            <a:r>
              <a:rPr lang="en-US" altLang="en-US" sz="1800"/>
              <a:t> Class A output stage:</a:t>
            </a:r>
          </a:p>
          <a:p>
            <a:pPr lvl="1" eaLnBrk="1" hangingPunct="1">
              <a:buFont typeface="Wingdings" panose="05000000000000000000" pitchFamily="2" charset="2"/>
              <a:buChar char="ü"/>
            </a:pPr>
            <a:r>
              <a:rPr lang="en-US" altLang="en-US" sz="1800"/>
              <a:t> Bias current is greater than the magnitude of the signal current</a:t>
            </a:r>
          </a:p>
          <a:p>
            <a:pPr lvl="1" eaLnBrk="1" hangingPunct="1">
              <a:buFont typeface="Wingdings" panose="05000000000000000000" pitchFamily="2" charset="2"/>
              <a:buChar char="ü"/>
            </a:pPr>
            <a:r>
              <a:rPr lang="en-US" altLang="en-US" sz="1800"/>
              <a:t> Conduction angle is 360</a:t>
            </a:r>
            <a:r>
              <a:rPr lang="en-US" altLang="en-US" sz="1800">
                <a:sym typeface="Symbol" panose="05050102010706020507" pitchFamily="18" charset="2"/>
              </a:rPr>
              <a:t></a:t>
            </a:r>
          </a:p>
          <a:p>
            <a:pPr eaLnBrk="1" hangingPunct="1">
              <a:buFontTx/>
              <a:buChar char="•"/>
            </a:pPr>
            <a:r>
              <a:rPr lang="en-US" altLang="en-US" sz="1800"/>
              <a:t> Class B output stage:</a:t>
            </a:r>
          </a:p>
          <a:p>
            <a:pPr lvl="1" eaLnBrk="1" hangingPunct="1">
              <a:buFont typeface="Wingdings" panose="05000000000000000000" pitchFamily="2" charset="2"/>
              <a:buChar char="ü"/>
            </a:pPr>
            <a:r>
              <a:rPr lang="en-US" altLang="en-US" sz="1800"/>
              <a:t> Biased at zero dc current</a:t>
            </a:r>
          </a:p>
          <a:p>
            <a:pPr lvl="1" eaLnBrk="1" hangingPunct="1">
              <a:buFont typeface="Wingdings" panose="05000000000000000000" pitchFamily="2" charset="2"/>
              <a:buChar char="ü"/>
            </a:pPr>
            <a:r>
              <a:rPr lang="en-US" altLang="en-US" sz="1800"/>
              <a:t> Conduction angle is 180</a:t>
            </a:r>
            <a:r>
              <a:rPr lang="en-US" altLang="en-US" sz="1800">
                <a:sym typeface="Symbol" panose="05050102010706020507" pitchFamily="18" charset="2"/>
              </a:rPr>
              <a:t></a:t>
            </a:r>
            <a:endParaRPr lang="en-US" altLang="en-US" sz="1800"/>
          </a:p>
          <a:p>
            <a:pPr lvl="1" eaLnBrk="1" hangingPunct="1">
              <a:buFont typeface="Wingdings" panose="05000000000000000000" pitchFamily="2" charset="2"/>
              <a:buChar char="ü"/>
            </a:pPr>
            <a:r>
              <a:rPr lang="en-US" altLang="en-US" sz="1800"/>
              <a:t> Another transistor conducts during the alternate half-cycle</a:t>
            </a:r>
          </a:p>
          <a:p>
            <a:pPr eaLnBrk="1" hangingPunct="1">
              <a:buFontTx/>
              <a:buChar char="•"/>
            </a:pPr>
            <a:r>
              <a:rPr lang="en-US" altLang="en-US" sz="1800"/>
              <a:t> Class AB output stage:</a:t>
            </a:r>
          </a:p>
          <a:p>
            <a:pPr lvl="1" eaLnBrk="1" hangingPunct="1">
              <a:buFont typeface="Wingdings" panose="05000000000000000000" pitchFamily="2" charset="2"/>
              <a:buChar char="ü"/>
            </a:pPr>
            <a:r>
              <a:rPr lang="en-US" altLang="en-US" sz="1800"/>
              <a:t>An intermediate class between A &amp; B</a:t>
            </a:r>
          </a:p>
          <a:p>
            <a:pPr lvl="1" eaLnBrk="1" hangingPunct="1">
              <a:buFont typeface="Wingdings" panose="05000000000000000000" pitchFamily="2" charset="2"/>
              <a:buChar char="ü"/>
            </a:pPr>
            <a:r>
              <a:rPr lang="en-US" altLang="en-US" sz="1800"/>
              <a:t>Biased at a nonzero dc current much smaller than the peak current of the signal</a:t>
            </a:r>
          </a:p>
          <a:p>
            <a:pPr lvl="1" eaLnBrk="1" hangingPunct="1">
              <a:buFont typeface="Wingdings" panose="05000000000000000000" pitchFamily="2" charset="2"/>
              <a:buChar char="ü"/>
            </a:pPr>
            <a:r>
              <a:rPr lang="en-US" altLang="en-US" sz="1800"/>
              <a:t> Conduction angle is greater than 180</a:t>
            </a:r>
            <a:r>
              <a:rPr lang="en-US" altLang="en-US" sz="1800">
                <a:sym typeface="Symbol" panose="05050102010706020507" pitchFamily="18" charset="2"/>
              </a:rPr>
              <a:t></a:t>
            </a:r>
            <a:r>
              <a:rPr lang="en-US" altLang="en-US" sz="1800"/>
              <a:t> but much smaller than 360</a:t>
            </a:r>
            <a:r>
              <a:rPr lang="en-US" altLang="en-US" sz="1800">
                <a:sym typeface="Symbol" panose="05050102010706020507" pitchFamily="18" charset="2"/>
              </a:rPr>
              <a:t></a:t>
            </a:r>
            <a:endParaRPr lang="en-US" altLang="en-US" sz="1800"/>
          </a:p>
          <a:p>
            <a:pPr lvl="1" eaLnBrk="1" hangingPunct="1">
              <a:buFont typeface="Wingdings" panose="05000000000000000000" pitchFamily="2" charset="2"/>
              <a:buChar char="ü"/>
            </a:pPr>
            <a:r>
              <a:rPr lang="en-US" altLang="en-US" sz="1800"/>
              <a:t> Two transistors are used and currents are combined at the load</a:t>
            </a:r>
          </a:p>
          <a:p>
            <a:pPr eaLnBrk="1" hangingPunct="1">
              <a:buFontTx/>
              <a:buChar char="•"/>
            </a:pPr>
            <a:r>
              <a:rPr lang="en-US" altLang="en-US" sz="1800"/>
              <a:t> Class C output stage:</a:t>
            </a:r>
          </a:p>
          <a:p>
            <a:pPr lvl="1" eaLnBrk="1" hangingPunct="1">
              <a:buFont typeface="Wingdings" panose="05000000000000000000" pitchFamily="2" charset="2"/>
              <a:buChar char="ü"/>
            </a:pPr>
            <a:r>
              <a:rPr lang="en-US" altLang="en-US" sz="1800"/>
              <a:t> Conduction angle is smaller than 180</a:t>
            </a:r>
            <a:r>
              <a:rPr lang="en-US" altLang="en-US" sz="1800">
                <a:sym typeface="Symbol" panose="05050102010706020507" pitchFamily="18" charset="2"/>
              </a:rPr>
              <a:t></a:t>
            </a:r>
            <a:endParaRPr lang="en-US" altLang="en-US" sz="1800"/>
          </a:p>
          <a:p>
            <a:pPr lvl="1" eaLnBrk="1" hangingPunct="1">
              <a:buFont typeface="Wingdings" panose="05000000000000000000" pitchFamily="2" charset="2"/>
              <a:buChar char="ü"/>
            </a:pPr>
            <a:r>
              <a:rPr lang="en-US" altLang="en-US" sz="1800"/>
              <a:t> The current is passed through a parallel LC network to obtain the output signal</a:t>
            </a:r>
          </a:p>
          <a:p>
            <a:pPr eaLnBrk="1" hangingPunct="1">
              <a:buFontTx/>
              <a:buChar char="•"/>
            </a:pPr>
            <a:r>
              <a:rPr lang="en-US" altLang="en-US" sz="1800"/>
              <a:t> Class A, B and AB are used as output stage of op amps</a:t>
            </a:r>
          </a:p>
          <a:p>
            <a:pPr eaLnBrk="1" hangingPunct="1">
              <a:buFontTx/>
              <a:buChar char="•"/>
            </a:pPr>
            <a:r>
              <a:rPr lang="en-US" altLang="en-US" sz="1800"/>
              <a:t> Class AB amplifiers are preferred for audio power amplifier</a:t>
            </a:r>
          </a:p>
          <a:p>
            <a:pPr eaLnBrk="1" hangingPunct="1">
              <a:buFontTx/>
              <a:buChar char="•"/>
            </a:pPr>
            <a:r>
              <a:rPr lang="en-US" altLang="en-US" sz="1800"/>
              <a:t> Class C amplifiers are usually used at higher frequencies</a:t>
            </a:r>
          </a:p>
        </p:txBody>
      </p:sp>
      <p:sp>
        <p:nvSpPr>
          <p:cNvPr id="21508" name="Slide Number Placeholder 3">
            <a:extLst>
              <a:ext uri="{FF2B5EF4-FFF2-40B4-BE49-F238E27FC236}">
                <a16:creationId xmlns:a16="http://schemas.microsoft.com/office/drawing/2014/main" id="{33ED4BBD-87F2-41A5-9AB2-EA37EA466098}"/>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9AD45E85-7850-45BD-B934-47719D5477CB}" type="slidenum">
              <a:rPr lang="en-US" altLang="en-US" sz="1400">
                <a:latin typeface="Arial" panose="020B0604020202020204" pitchFamily="34" charset="0"/>
              </a:rPr>
              <a:pPr/>
              <a:t>15</a:t>
            </a:fld>
            <a:endParaRPr lang="en-US" altLang="en-US" sz="1400">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a:extLst>
              <a:ext uri="{FF2B5EF4-FFF2-40B4-BE49-F238E27FC236}">
                <a16:creationId xmlns:a16="http://schemas.microsoft.com/office/drawing/2014/main" id="{FA8B37FC-9422-4D42-A65D-7B259EF31DA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CF937149-B40F-4A85-8F93-3CEEABC6BA99}" type="slidenum">
              <a:rPr lang="en-US" altLang="en-US" sz="1400">
                <a:latin typeface="Arial" panose="020B0604020202020204" pitchFamily="34" charset="0"/>
              </a:rPr>
              <a:pPr/>
              <a:t>16</a:t>
            </a:fld>
            <a:endParaRPr lang="en-US" altLang="en-US" sz="1400">
              <a:latin typeface="Arial" panose="020B0604020202020204" pitchFamily="34" charset="0"/>
            </a:endParaRPr>
          </a:p>
        </p:txBody>
      </p:sp>
      <p:sp>
        <p:nvSpPr>
          <p:cNvPr id="22531" name="Rectangle 2">
            <a:extLst>
              <a:ext uri="{FF2B5EF4-FFF2-40B4-BE49-F238E27FC236}">
                <a16:creationId xmlns:a16="http://schemas.microsoft.com/office/drawing/2014/main" id="{8E50D4FE-A8C0-41A0-A774-A2A654A7DC7B}"/>
              </a:ext>
            </a:extLst>
          </p:cNvPr>
          <p:cNvSpPr>
            <a:spLocks noChangeArrowheads="1"/>
          </p:cNvSpPr>
          <p:nvPr/>
        </p:nvSpPr>
        <p:spPr bwMode="auto">
          <a:xfrm>
            <a:off x="3505200" y="304800"/>
            <a:ext cx="3913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zh-TW" sz="3200" b="1">
                <a:ea typeface="PMingLiU" panose="020B0604030504040204" pitchFamily="18" charset="-120"/>
              </a:rPr>
              <a:t>Amplifier Efficiency </a:t>
            </a:r>
            <a:r>
              <a:rPr lang="en-US" altLang="zh-TW" sz="3200" b="1" i="1">
                <a:latin typeface="Symbol" panose="05050102010706020507" pitchFamily="18" charset="2"/>
                <a:ea typeface="PMingLiU" panose="020B0604030504040204" pitchFamily="18" charset="-120"/>
              </a:rPr>
              <a:t>h</a:t>
            </a:r>
            <a:r>
              <a:rPr lang="en-US" altLang="zh-TW" sz="3200">
                <a:ea typeface="PMingLiU" panose="020B0604030504040204" pitchFamily="18" charset="-120"/>
              </a:rPr>
              <a:t> </a:t>
            </a:r>
            <a:endParaRPr lang="en-US" altLang="en-US" sz="3200"/>
          </a:p>
        </p:txBody>
      </p:sp>
      <p:sp>
        <p:nvSpPr>
          <p:cNvPr id="4" name="Content Placeholder 2">
            <a:extLst>
              <a:ext uri="{FF2B5EF4-FFF2-40B4-BE49-F238E27FC236}">
                <a16:creationId xmlns:a16="http://schemas.microsoft.com/office/drawing/2014/main" id="{28384077-7775-44D2-94D0-3445D7E61077}"/>
              </a:ext>
            </a:extLst>
          </p:cNvPr>
          <p:cNvSpPr txBox="1">
            <a:spLocks/>
          </p:cNvSpPr>
          <p:nvPr/>
        </p:nvSpPr>
        <p:spPr>
          <a:xfrm>
            <a:off x="2136775" y="1295400"/>
            <a:ext cx="8153400" cy="4800600"/>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Font typeface="Wingdings" pitchFamily="2" charset="2"/>
              <a:buChar char="§"/>
              <a:defRPr sz="2000">
                <a:solidFill>
                  <a:schemeClr val="tx1"/>
                </a:solidFill>
                <a:latin typeface="+mn-lt"/>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Font typeface="Wingdings" pitchFamily="2" charset="2"/>
              <a:buChar char="§"/>
              <a:defRPr sz="1600">
                <a:solidFill>
                  <a:schemeClr val="tx1"/>
                </a:solidFill>
                <a:latin typeface="+mn-lt"/>
              </a:defRPr>
            </a:lvl5pPr>
            <a:lvl6pPr marL="2514600" indent="-228600" algn="l" rtl="0" fontAlgn="base">
              <a:spcBef>
                <a:spcPct val="20000"/>
              </a:spcBef>
              <a:spcAft>
                <a:spcPct val="0"/>
              </a:spcAft>
              <a:buFont typeface="Wingdings" pitchFamily="2" charset="2"/>
              <a:buChar char="§"/>
              <a:defRPr sz="1600">
                <a:solidFill>
                  <a:schemeClr val="tx1"/>
                </a:solidFill>
                <a:latin typeface="+mn-lt"/>
              </a:defRPr>
            </a:lvl6pPr>
            <a:lvl7pPr marL="2971800" indent="-228600" algn="l" rtl="0" fontAlgn="base">
              <a:spcBef>
                <a:spcPct val="20000"/>
              </a:spcBef>
              <a:spcAft>
                <a:spcPct val="0"/>
              </a:spcAft>
              <a:buFont typeface="Wingdings" pitchFamily="2" charset="2"/>
              <a:buChar char="§"/>
              <a:defRPr sz="1600">
                <a:solidFill>
                  <a:schemeClr val="tx1"/>
                </a:solidFill>
                <a:latin typeface="+mn-lt"/>
              </a:defRPr>
            </a:lvl7pPr>
            <a:lvl8pPr marL="3429000" indent="-228600" algn="l" rtl="0" fontAlgn="base">
              <a:spcBef>
                <a:spcPct val="20000"/>
              </a:spcBef>
              <a:spcAft>
                <a:spcPct val="0"/>
              </a:spcAft>
              <a:buFont typeface="Wingdings" pitchFamily="2" charset="2"/>
              <a:buChar char="§"/>
              <a:defRPr sz="1600">
                <a:solidFill>
                  <a:schemeClr val="tx1"/>
                </a:solidFill>
                <a:latin typeface="+mn-lt"/>
              </a:defRPr>
            </a:lvl8pPr>
            <a:lvl9pPr marL="3886200" indent="-228600" algn="l" rtl="0" fontAlgn="base">
              <a:spcBef>
                <a:spcPct val="20000"/>
              </a:spcBef>
              <a:spcAft>
                <a:spcPct val="0"/>
              </a:spcAft>
              <a:buFont typeface="Wingdings" pitchFamily="2" charset="2"/>
              <a:buChar char="§"/>
              <a:defRPr sz="1600">
                <a:solidFill>
                  <a:schemeClr val="tx1"/>
                </a:solidFill>
                <a:latin typeface="+mn-lt"/>
              </a:defRPr>
            </a:lvl9pPr>
          </a:lstStyle>
          <a:p>
            <a:pPr>
              <a:lnSpc>
                <a:spcPct val="120000"/>
              </a:lnSpc>
              <a:defRPr/>
            </a:pPr>
            <a:r>
              <a:rPr lang="en-US" altLang="zh-TW" sz="3200" dirty="0">
                <a:latin typeface="Times New Roman" pitchFamily="18" charset="0"/>
                <a:cs typeface="Times New Roman" pitchFamily="18" charset="0"/>
              </a:rPr>
              <a:t>A </a:t>
            </a:r>
            <a:r>
              <a:rPr lang="en-US" altLang="zh-TW" sz="3200" b="1" dirty="0">
                <a:latin typeface="Times New Roman" pitchFamily="18" charset="0"/>
                <a:cs typeface="Times New Roman" pitchFamily="18" charset="0"/>
              </a:rPr>
              <a:t>figure of merit</a:t>
            </a:r>
            <a:r>
              <a:rPr lang="en-US" altLang="zh-TW" sz="3200" dirty="0">
                <a:latin typeface="Times New Roman" pitchFamily="18" charset="0"/>
                <a:cs typeface="Times New Roman" pitchFamily="18" charset="0"/>
              </a:rPr>
              <a:t> for the power amplifier is its efficiency, </a:t>
            </a:r>
            <a:r>
              <a:rPr lang="en-US" altLang="zh-TW" sz="3200" i="1" dirty="0">
                <a:latin typeface="Times New Roman" pitchFamily="18" charset="0"/>
                <a:cs typeface="Times New Roman" pitchFamily="18" charset="0"/>
                <a:sym typeface="Symbol"/>
              </a:rPr>
              <a:t></a:t>
            </a:r>
            <a:r>
              <a:rPr lang="en-US" altLang="zh-TW" sz="3200" i="1" dirty="0">
                <a:latin typeface="Times New Roman" pitchFamily="18" charset="0"/>
                <a:cs typeface="Times New Roman" pitchFamily="18" charset="0"/>
              </a:rPr>
              <a:t> </a:t>
            </a:r>
            <a:r>
              <a:rPr lang="en-US" altLang="zh-TW" sz="3200" dirty="0">
                <a:latin typeface="Times New Roman" pitchFamily="18" charset="0"/>
                <a:cs typeface="Times New Roman" pitchFamily="18" charset="0"/>
              </a:rPr>
              <a:t>. </a:t>
            </a:r>
          </a:p>
          <a:p>
            <a:pPr>
              <a:lnSpc>
                <a:spcPct val="120000"/>
              </a:lnSpc>
              <a:defRPr/>
            </a:pPr>
            <a:r>
              <a:rPr lang="en-US" altLang="zh-TW" sz="3200" b="1" dirty="0">
                <a:latin typeface="Times New Roman" pitchFamily="18" charset="0"/>
                <a:cs typeface="Times New Roman" pitchFamily="18" charset="0"/>
              </a:rPr>
              <a:t>Efficiency  ( </a:t>
            </a:r>
            <a:r>
              <a:rPr lang="en-US" altLang="zh-TW" sz="3200" b="1" i="1" dirty="0">
                <a:latin typeface="Times New Roman" pitchFamily="18" charset="0"/>
                <a:cs typeface="Times New Roman" pitchFamily="18" charset="0"/>
                <a:sym typeface="Symbol"/>
              </a:rPr>
              <a:t></a:t>
            </a:r>
            <a:r>
              <a:rPr lang="en-US" altLang="zh-TW" sz="3200" b="1" dirty="0">
                <a:latin typeface="Times New Roman" pitchFamily="18" charset="0"/>
                <a:cs typeface="Times New Roman" pitchFamily="18" charset="0"/>
              </a:rPr>
              <a:t>)</a:t>
            </a:r>
            <a:r>
              <a:rPr lang="en-US" altLang="zh-TW" sz="3200" dirty="0">
                <a:latin typeface="Times New Roman" pitchFamily="18" charset="0"/>
                <a:cs typeface="Times New Roman" pitchFamily="18" charset="0"/>
              </a:rPr>
              <a:t>  of an amplifier is defined as the ratio of ac output power (power delivered to load) to dc input power . </a:t>
            </a:r>
          </a:p>
          <a:p>
            <a:pPr>
              <a:lnSpc>
                <a:spcPct val="120000"/>
              </a:lnSpc>
              <a:defRPr/>
            </a:pPr>
            <a:r>
              <a:rPr lang="en-US" altLang="zh-TW" sz="3200" dirty="0">
                <a:latin typeface="Times New Roman" pitchFamily="18" charset="0"/>
                <a:cs typeface="Times New Roman" pitchFamily="18" charset="0"/>
              </a:rPr>
              <a:t>By formula : </a:t>
            </a:r>
          </a:p>
          <a:p>
            <a:pPr>
              <a:lnSpc>
                <a:spcPct val="120000"/>
              </a:lnSpc>
              <a:defRPr/>
            </a:pPr>
            <a:endParaRPr lang="en-US" altLang="zh-TW" sz="3200" dirty="0">
              <a:latin typeface="Times New Roman" pitchFamily="18" charset="0"/>
              <a:cs typeface="Times New Roman" pitchFamily="18" charset="0"/>
            </a:endParaRPr>
          </a:p>
          <a:p>
            <a:pPr>
              <a:lnSpc>
                <a:spcPct val="120000"/>
              </a:lnSpc>
              <a:defRPr/>
            </a:pPr>
            <a:endParaRPr lang="en-US" altLang="zh-TW" sz="3200" dirty="0">
              <a:latin typeface="Times New Roman" pitchFamily="18" charset="0"/>
              <a:cs typeface="Times New Roman" pitchFamily="18" charset="0"/>
            </a:endParaRPr>
          </a:p>
          <a:p>
            <a:pPr>
              <a:lnSpc>
                <a:spcPct val="120000"/>
              </a:lnSpc>
              <a:defRPr/>
            </a:pPr>
            <a:r>
              <a:rPr lang="en-US" altLang="zh-TW" sz="3200" dirty="0">
                <a:latin typeface="Times New Roman" pitchFamily="18" charset="0"/>
                <a:cs typeface="Times New Roman" pitchFamily="18" charset="0"/>
              </a:rPr>
              <a:t>As we will see, certain amplifier configurations have much higher efficiency ratings than others. </a:t>
            </a:r>
          </a:p>
          <a:p>
            <a:pPr>
              <a:lnSpc>
                <a:spcPct val="120000"/>
              </a:lnSpc>
              <a:defRPr/>
            </a:pPr>
            <a:r>
              <a:rPr lang="en-US" altLang="zh-TW" sz="3200" dirty="0">
                <a:latin typeface="Times New Roman" pitchFamily="18" charset="0"/>
                <a:cs typeface="Times New Roman" pitchFamily="18" charset="0"/>
              </a:rPr>
              <a:t>This is primary consideration when deciding which type of power amplifier to use for a specific application. </a:t>
            </a:r>
          </a:p>
          <a:p>
            <a:pPr>
              <a:lnSpc>
                <a:spcPct val="90000"/>
              </a:lnSpc>
              <a:defRPr/>
            </a:pPr>
            <a:endParaRPr lang="en-US" altLang="zh-TW" sz="3200" dirty="0">
              <a:latin typeface="Times New Roman" pitchFamily="18" charset="0"/>
              <a:cs typeface="Times New Roman" pitchFamily="18" charset="0"/>
            </a:endParaRPr>
          </a:p>
          <a:p>
            <a:pPr>
              <a:lnSpc>
                <a:spcPct val="90000"/>
              </a:lnSpc>
              <a:defRPr/>
            </a:pPr>
            <a:r>
              <a:rPr lang="en-US" altLang="zh-TW" sz="3200" b="1" dirty="0">
                <a:latin typeface="Times New Roman" pitchFamily="18" charset="0"/>
                <a:cs typeface="Times New Roman" pitchFamily="18" charset="0"/>
                <a:sym typeface="Symbol" pitchFamily="18" charset="2"/>
              </a:rPr>
              <a:t></a:t>
            </a:r>
            <a:r>
              <a:rPr lang="en-US" altLang="zh-TW" sz="3200" b="1" dirty="0">
                <a:latin typeface="Times New Roman" pitchFamily="18" charset="0"/>
                <a:cs typeface="Times New Roman" pitchFamily="18" charset="0"/>
              </a:rPr>
              <a:t> Amplifier Classifications</a:t>
            </a:r>
            <a:endParaRPr lang="en-US" dirty="0">
              <a:latin typeface="Times New Roman" pitchFamily="18" charset="0"/>
              <a:cs typeface="Times New Roman" pitchFamily="18" charset="0"/>
            </a:endParaRPr>
          </a:p>
        </p:txBody>
      </p:sp>
      <p:sp>
        <p:nvSpPr>
          <p:cNvPr id="22533" name="TextBox 2">
            <a:extLst>
              <a:ext uri="{FF2B5EF4-FFF2-40B4-BE49-F238E27FC236}">
                <a16:creationId xmlns:a16="http://schemas.microsoft.com/office/drawing/2014/main" id="{339586BF-5774-41DE-8DC1-3C919148A99B}"/>
              </a:ext>
            </a:extLst>
          </p:cNvPr>
          <p:cNvSpPr txBox="1">
            <a:spLocks noChangeArrowheads="1"/>
          </p:cNvSpPr>
          <p:nvPr/>
        </p:nvSpPr>
        <p:spPr bwMode="auto">
          <a:xfrm>
            <a:off x="4267200" y="2971801"/>
            <a:ext cx="220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r>
              <a:rPr lang="el-GR" altLang="en-US" sz="2400">
                <a:latin typeface="Times New Roman" panose="02020603050405020304" pitchFamily="18" charset="0"/>
                <a:cs typeface="Times New Roman" panose="02020603050405020304" pitchFamily="18" charset="0"/>
              </a:rPr>
              <a:t>η</a:t>
            </a:r>
            <a:r>
              <a:rPr lang="en-US" altLang="en-US" sz="2400">
                <a:latin typeface="Times New Roman" panose="02020603050405020304" pitchFamily="18" charset="0"/>
                <a:cs typeface="Times New Roman" panose="02020603050405020304" pitchFamily="18" charset="0"/>
              </a:rPr>
              <a:t> = P</a:t>
            </a:r>
            <a:r>
              <a:rPr lang="en-US" altLang="en-US" sz="2400" baseline="-25000">
                <a:latin typeface="Times New Roman" panose="02020603050405020304" pitchFamily="18" charset="0"/>
                <a:cs typeface="Times New Roman" panose="02020603050405020304" pitchFamily="18" charset="0"/>
              </a:rPr>
              <a:t>AC</a:t>
            </a:r>
            <a:r>
              <a:rPr lang="en-US" altLang="en-US" sz="2400">
                <a:latin typeface="Times New Roman" panose="02020603050405020304" pitchFamily="18" charset="0"/>
                <a:cs typeface="Times New Roman" panose="02020603050405020304" pitchFamily="18" charset="0"/>
              </a:rPr>
              <a:t> / P</a:t>
            </a:r>
            <a:r>
              <a:rPr lang="en-US" altLang="en-US" sz="2400" baseline="-25000">
                <a:latin typeface="Times New Roman" panose="02020603050405020304" pitchFamily="18" charset="0"/>
                <a:cs typeface="Times New Roman" panose="02020603050405020304" pitchFamily="18" charset="0"/>
              </a:rPr>
              <a:t>DC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B96CEA8-777C-41B3-8D85-BCB6F03F56C4}"/>
              </a:ext>
            </a:extLst>
          </p:cNvPr>
          <p:cNvSpPr>
            <a:spLocks noGrp="1" noChangeArrowheads="1"/>
          </p:cNvSpPr>
          <p:nvPr>
            <p:ph type="title"/>
          </p:nvPr>
        </p:nvSpPr>
        <p:spPr bwMode="auto">
          <a:xfrm>
            <a:off x="2057400" y="152400"/>
            <a:ext cx="39624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11.1. Classification of Output Stages</a:t>
            </a:r>
          </a:p>
        </p:txBody>
      </p:sp>
      <p:sp>
        <p:nvSpPr>
          <p:cNvPr id="23555" name="Rectangle 3">
            <a:extLst>
              <a:ext uri="{FF2B5EF4-FFF2-40B4-BE49-F238E27FC236}">
                <a16:creationId xmlns:a16="http://schemas.microsoft.com/office/drawing/2014/main" id="{C2CCE2E9-9361-4B5F-878E-2B88172BA538}"/>
              </a:ext>
            </a:extLst>
          </p:cNvPr>
          <p:cNvSpPr>
            <a:spLocks noGrp="1" noChangeArrowheads="1"/>
          </p:cNvSpPr>
          <p:nvPr>
            <p:ph type="body" idx="1"/>
          </p:nvPr>
        </p:nvSpPr>
        <p:spPr bwMode="auto">
          <a:xfrm>
            <a:off x="1676400" y="2057400"/>
            <a:ext cx="3505200" cy="4038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10000"/>
          </a:bodyPr>
          <a:lstStyle/>
          <a:p>
            <a:pPr eaLnBrk="1" hangingPunct="1">
              <a:lnSpc>
                <a:spcPct val="90000"/>
              </a:lnSpc>
            </a:pPr>
            <a:r>
              <a:rPr lang="en-US" altLang="en-US"/>
              <a:t>Output stages are classified according to </a:t>
            </a:r>
            <a:r>
              <a:rPr lang="en-US" altLang="en-US">
                <a:solidFill>
                  <a:srgbClr val="FF0000"/>
                </a:solidFill>
              </a:rPr>
              <a:t>collector current waveform</a:t>
            </a:r>
            <a:r>
              <a:rPr lang="en-US" altLang="en-US"/>
              <a:t> that results when input signal is applied.</a:t>
            </a:r>
          </a:p>
          <a:p>
            <a:pPr eaLnBrk="1" hangingPunct="1">
              <a:lnSpc>
                <a:spcPct val="90000"/>
              </a:lnSpc>
            </a:pPr>
            <a:r>
              <a:rPr lang="en-US" altLang="en-US"/>
              <a:t>They are outlined in </a:t>
            </a:r>
            <a:r>
              <a:rPr lang="en-US" altLang="en-US">
                <a:solidFill>
                  <a:srgbClr val="FF0000"/>
                </a:solidFill>
              </a:rPr>
              <a:t>Figure 11.1.</a:t>
            </a:r>
          </a:p>
          <a:p>
            <a:pPr eaLnBrk="1" hangingPunct="1">
              <a:lnSpc>
                <a:spcPct val="90000"/>
              </a:lnSpc>
            </a:pPr>
            <a:r>
              <a:rPr lang="en-US" altLang="en-US"/>
              <a:t>The classification also applies for output stages with MOSFETs</a:t>
            </a:r>
            <a:endParaRPr lang="en-US" altLang="en-US">
              <a:solidFill>
                <a:srgbClr val="FF0000"/>
              </a:solidFill>
            </a:endParaRPr>
          </a:p>
        </p:txBody>
      </p:sp>
      <p:pic>
        <p:nvPicPr>
          <p:cNvPr id="23556" name="Picture 4" descr="se11F01">
            <a:extLst>
              <a:ext uri="{FF2B5EF4-FFF2-40B4-BE49-F238E27FC236}">
                <a16:creationId xmlns:a16="http://schemas.microsoft.com/office/drawing/2014/main" id="{7911F7D5-E3AC-48DE-9995-6E7EBBEC0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981201"/>
            <a:ext cx="48768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5">
            <a:extLst>
              <a:ext uri="{FF2B5EF4-FFF2-40B4-BE49-F238E27FC236}">
                <a16:creationId xmlns:a16="http://schemas.microsoft.com/office/drawing/2014/main" id="{D7344A64-6B00-4CFD-9949-69F3D4F55358}"/>
              </a:ext>
            </a:extLst>
          </p:cNvPr>
          <p:cNvSpPr>
            <a:spLocks noChangeArrowheads="1"/>
          </p:cNvSpPr>
          <p:nvPr/>
        </p:nvSpPr>
        <p:spPr bwMode="auto">
          <a:xfrm>
            <a:off x="6096000" y="212726"/>
            <a:ext cx="4343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000" b="1"/>
              <a:t>Figure 11.1: </a:t>
            </a:r>
            <a:r>
              <a:rPr lang="en-US" altLang="en-US" sz="2000"/>
              <a:t>Collector current waveforms for transistors operating in </a:t>
            </a:r>
            <a:r>
              <a:rPr lang="en-US" altLang="en-US" sz="2000" b="1"/>
              <a:t>(a)</a:t>
            </a:r>
            <a:r>
              <a:rPr lang="en-US" altLang="en-US" sz="2000"/>
              <a:t> class A, </a:t>
            </a:r>
            <a:r>
              <a:rPr lang="en-US" altLang="en-US" sz="2000" b="1"/>
              <a:t>(b)</a:t>
            </a:r>
            <a:r>
              <a:rPr lang="en-US" altLang="en-US" sz="2000"/>
              <a:t> class B, </a:t>
            </a:r>
            <a:r>
              <a:rPr lang="en-US" altLang="en-US" sz="2000" b="1"/>
              <a:t>(c)</a:t>
            </a:r>
            <a:r>
              <a:rPr lang="en-US" altLang="en-US" sz="2000"/>
              <a:t> class AB, and </a:t>
            </a:r>
            <a:r>
              <a:rPr lang="en-US" altLang="en-US" sz="2000" b="1"/>
              <a:t>(d)</a:t>
            </a:r>
            <a:r>
              <a:rPr lang="en-US" altLang="en-US" sz="2000"/>
              <a:t> class C amplifier stages.</a:t>
            </a:r>
          </a:p>
        </p:txBody>
      </p:sp>
      <p:sp>
        <p:nvSpPr>
          <p:cNvPr id="23558" name="Rectangle 5">
            <a:extLst>
              <a:ext uri="{FF2B5EF4-FFF2-40B4-BE49-F238E27FC236}">
                <a16:creationId xmlns:a16="http://schemas.microsoft.com/office/drawing/2014/main" id="{785B8D93-0C22-4D30-B26D-E87175D2EDDF}"/>
              </a:ext>
            </a:extLst>
          </p:cNvPr>
          <p:cNvSpPr>
            <a:spLocks noChangeArrowheads="1"/>
          </p:cNvSpPr>
          <p:nvPr/>
        </p:nvSpPr>
        <p:spPr bwMode="auto">
          <a:xfrm>
            <a:off x="5867401" y="1828800"/>
            <a:ext cx="1127125"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a:t>(always on)</a:t>
            </a:r>
          </a:p>
        </p:txBody>
      </p:sp>
      <p:sp>
        <p:nvSpPr>
          <p:cNvPr id="23559" name="Rectangle 6">
            <a:extLst>
              <a:ext uri="{FF2B5EF4-FFF2-40B4-BE49-F238E27FC236}">
                <a16:creationId xmlns:a16="http://schemas.microsoft.com/office/drawing/2014/main" id="{ABBA1ECC-59A9-4A0D-991E-6B7BA43F511C}"/>
              </a:ext>
            </a:extLst>
          </p:cNvPr>
          <p:cNvSpPr>
            <a:spLocks noChangeArrowheads="1"/>
          </p:cNvSpPr>
          <p:nvPr/>
        </p:nvSpPr>
        <p:spPr bwMode="auto">
          <a:xfrm>
            <a:off x="8686800" y="2133600"/>
            <a:ext cx="160020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a:t>(on during one half cycle)</a:t>
            </a:r>
          </a:p>
        </p:txBody>
      </p:sp>
      <p:sp>
        <p:nvSpPr>
          <p:cNvPr id="23560" name="Rectangle 7">
            <a:extLst>
              <a:ext uri="{FF2B5EF4-FFF2-40B4-BE49-F238E27FC236}">
                <a16:creationId xmlns:a16="http://schemas.microsoft.com/office/drawing/2014/main" id="{458ED885-53B2-4AB3-AD62-9318A830FB41}"/>
              </a:ext>
            </a:extLst>
          </p:cNvPr>
          <p:cNvSpPr>
            <a:spLocks noChangeArrowheads="1"/>
          </p:cNvSpPr>
          <p:nvPr/>
        </p:nvSpPr>
        <p:spPr bwMode="auto">
          <a:xfrm>
            <a:off x="5943600" y="4876800"/>
            <a:ext cx="839788" cy="3381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a:t>(hybrid)</a:t>
            </a:r>
          </a:p>
        </p:txBody>
      </p:sp>
      <p:sp>
        <p:nvSpPr>
          <p:cNvPr id="23561" name="Rectangle 8">
            <a:extLst>
              <a:ext uri="{FF2B5EF4-FFF2-40B4-BE49-F238E27FC236}">
                <a16:creationId xmlns:a16="http://schemas.microsoft.com/office/drawing/2014/main" id="{139EE9D4-1DB9-4B3F-8B87-F4D953D80BDF}"/>
              </a:ext>
            </a:extLst>
          </p:cNvPr>
          <p:cNvSpPr>
            <a:spLocks noChangeArrowheads="1"/>
          </p:cNvSpPr>
          <p:nvPr/>
        </p:nvSpPr>
        <p:spPr bwMode="auto">
          <a:xfrm>
            <a:off x="8534400" y="5181600"/>
            <a:ext cx="175260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a:t>(on less than one half cycle)</a:t>
            </a:r>
          </a:p>
        </p:txBody>
      </p:sp>
      <p:graphicFrame>
        <p:nvGraphicFramePr>
          <p:cNvPr id="23562" name="Object 10">
            <a:extLst>
              <a:ext uri="{FF2B5EF4-FFF2-40B4-BE49-F238E27FC236}">
                <a16:creationId xmlns:a16="http://schemas.microsoft.com/office/drawing/2014/main" id="{6F606385-A8C7-427D-ABB2-FAC815E1DDCD}"/>
              </a:ext>
            </a:extLst>
          </p:cNvPr>
          <p:cNvGraphicFramePr>
            <a:graphicFrameLocks noGrp="1" noChangeAspect="1"/>
          </p:cNvGraphicFramePr>
          <p:nvPr/>
        </p:nvGraphicFramePr>
        <p:xfrm>
          <a:off x="5486400" y="1555751"/>
          <a:ext cx="2133600" cy="322263"/>
        </p:xfrm>
        <a:graphic>
          <a:graphicData uri="http://schemas.openxmlformats.org/presentationml/2006/ole">
            <mc:AlternateContent xmlns:mc="http://schemas.openxmlformats.org/markup-compatibility/2006">
              <mc:Choice xmlns:v="urn:schemas-microsoft-com:vml" Requires="v">
                <p:oleObj spid="_x0000_s1186" name="Equation" r:id="rId4" imgW="1511300" imgH="228600" progId="Equation.3">
                  <p:embed/>
                </p:oleObj>
              </mc:Choice>
              <mc:Fallback>
                <p:oleObj name="Equation" r:id="rId4" imgW="1511300" imgH="228600" progId="Equation.3">
                  <p:embed/>
                  <p:pic>
                    <p:nvPicPr>
                      <p:cNvPr id="23562" name="Object 10">
                        <a:extLst>
                          <a:ext uri="{FF2B5EF4-FFF2-40B4-BE49-F238E27FC236}">
                            <a16:creationId xmlns:a16="http://schemas.microsoft.com/office/drawing/2014/main" id="{6F606385-A8C7-427D-ABB2-FAC815E1DDCD}"/>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555751"/>
                        <a:ext cx="2133600" cy="32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3" name="Object 11">
            <a:extLst>
              <a:ext uri="{FF2B5EF4-FFF2-40B4-BE49-F238E27FC236}">
                <a16:creationId xmlns:a16="http://schemas.microsoft.com/office/drawing/2014/main" id="{A800C5D1-A1F4-4023-A654-308CAF6B6EEB}"/>
              </a:ext>
            </a:extLst>
          </p:cNvPr>
          <p:cNvGraphicFramePr>
            <a:graphicFrameLocks noGrp="1" noChangeAspect="1"/>
          </p:cNvGraphicFramePr>
          <p:nvPr/>
        </p:nvGraphicFramePr>
        <p:xfrm>
          <a:off x="8229600" y="1600200"/>
          <a:ext cx="2133600" cy="325438"/>
        </p:xfrm>
        <a:graphic>
          <a:graphicData uri="http://schemas.openxmlformats.org/presentationml/2006/ole">
            <mc:AlternateContent xmlns:mc="http://schemas.openxmlformats.org/markup-compatibility/2006">
              <mc:Choice xmlns:v="urn:schemas-microsoft-com:vml" Requires="v">
                <p:oleObj spid="_x0000_s1187" name="公式" r:id="rId6" imgW="1498600" imgH="228600" progId="Equation.3">
                  <p:embed/>
                </p:oleObj>
              </mc:Choice>
              <mc:Fallback>
                <p:oleObj name="公式" r:id="rId6" imgW="1498600" imgH="228600" progId="Equation.3">
                  <p:embed/>
                  <p:pic>
                    <p:nvPicPr>
                      <p:cNvPr id="23563" name="Object 11">
                        <a:extLst>
                          <a:ext uri="{FF2B5EF4-FFF2-40B4-BE49-F238E27FC236}">
                            <a16:creationId xmlns:a16="http://schemas.microsoft.com/office/drawing/2014/main" id="{A800C5D1-A1F4-4023-A654-308CAF6B6EEB}"/>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1600200"/>
                        <a:ext cx="2133600"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4" name="Object 12">
            <a:extLst>
              <a:ext uri="{FF2B5EF4-FFF2-40B4-BE49-F238E27FC236}">
                <a16:creationId xmlns:a16="http://schemas.microsoft.com/office/drawing/2014/main" id="{0D666EA0-DC1C-464F-94A9-ADBA31815CEF}"/>
              </a:ext>
            </a:extLst>
          </p:cNvPr>
          <p:cNvGraphicFramePr>
            <a:graphicFrameLocks noGrp="1" noChangeAspect="1"/>
          </p:cNvGraphicFramePr>
          <p:nvPr/>
        </p:nvGraphicFramePr>
        <p:xfrm>
          <a:off x="5726114" y="4419601"/>
          <a:ext cx="2351087" cy="277813"/>
        </p:xfrm>
        <a:graphic>
          <a:graphicData uri="http://schemas.openxmlformats.org/presentationml/2006/ole">
            <mc:AlternateContent xmlns:mc="http://schemas.openxmlformats.org/markup-compatibility/2006">
              <mc:Choice xmlns:v="urn:schemas-microsoft-com:vml" Requires="v">
                <p:oleObj spid="_x0000_s1188" name="公式" r:id="rId8" imgW="1943100" imgH="228600" progId="Equation.3">
                  <p:embed/>
                </p:oleObj>
              </mc:Choice>
              <mc:Fallback>
                <p:oleObj name="公式" r:id="rId8" imgW="1943100" imgH="228600" progId="Equation.3">
                  <p:embed/>
                  <p:pic>
                    <p:nvPicPr>
                      <p:cNvPr id="23564" name="Object 12">
                        <a:extLst>
                          <a:ext uri="{FF2B5EF4-FFF2-40B4-BE49-F238E27FC236}">
                            <a16:creationId xmlns:a16="http://schemas.microsoft.com/office/drawing/2014/main" id="{0D666EA0-DC1C-464F-94A9-ADBA31815CEF}"/>
                          </a:ext>
                        </a:extLst>
                      </p:cNvPr>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6114" y="4419601"/>
                        <a:ext cx="2351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5" name="Object 13">
            <a:extLst>
              <a:ext uri="{FF2B5EF4-FFF2-40B4-BE49-F238E27FC236}">
                <a16:creationId xmlns:a16="http://schemas.microsoft.com/office/drawing/2014/main" id="{8A7A1441-1F3F-42A1-B564-0D1D6EE34FB2}"/>
              </a:ext>
            </a:extLst>
          </p:cNvPr>
          <p:cNvGraphicFramePr>
            <a:graphicFrameLocks noGrp="1" noChangeAspect="1"/>
          </p:cNvGraphicFramePr>
          <p:nvPr/>
        </p:nvGraphicFramePr>
        <p:xfrm>
          <a:off x="8686800" y="4673600"/>
          <a:ext cx="1828800" cy="279400"/>
        </p:xfrm>
        <a:graphic>
          <a:graphicData uri="http://schemas.openxmlformats.org/presentationml/2006/ole">
            <mc:AlternateContent xmlns:mc="http://schemas.openxmlformats.org/markup-compatibility/2006">
              <mc:Choice xmlns:v="urn:schemas-microsoft-com:vml" Requires="v">
                <p:oleObj spid="_x0000_s1189" name="公式" r:id="rId10" imgW="1498600" imgH="228600" progId="Equation.3">
                  <p:embed/>
                </p:oleObj>
              </mc:Choice>
              <mc:Fallback>
                <p:oleObj name="公式" r:id="rId10" imgW="1498600" imgH="228600" progId="Equation.3">
                  <p:embed/>
                  <p:pic>
                    <p:nvPicPr>
                      <p:cNvPr id="23565" name="Object 13">
                        <a:extLst>
                          <a:ext uri="{FF2B5EF4-FFF2-40B4-BE49-F238E27FC236}">
                            <a16:creationId xmlns:a16="http://schemas.microsoft.com/office/drawing/2014/main" id="{8A7A1441-1F3F-42A1-B564-0D1D6EE34FB2}"/>
                          </a:ext>
                        </a:extLst>
                      </p:cNvPr>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86800" y="4673600"/>
                        <a:ext cx="182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6" name="Slide Number Placeholder 13">
            <a:extLst>
              <a:ext uri="{FF2B5EF4-FFF2-40B4-BE49-F238E27FC236}">
                <a16:creationId xmlns:a16="http://schemas.microsoft.com/office/drawing/2014/main" id="{D1C7CFA1-C5D7-4F66-9855-4129DBAAD1D3}"/>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C9E3BFB5-5F1F-4845-B40D-8F3EEEAA311C}" type="slidenum">
              <a:rPr lang="en-US" altLang="en-US" sz="1400">
                <a:latin typeface="Arial" panose="020B0604020202020204" pitchFamily="34" charset="0"/>
              </a:rPr>
              <a:pPr/>
              <a:t>17</a:t>
            </a:fld>
            <a:endParaRPr lang="en-US" altLang="en-US" sz="1400">
              <a:latin typeface="Arial" panose="020B0604020202020204" pitchFamily="34" charset="0"/>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E127A7E-48C9-4698-B391-58083B2E3D55}"/>
              </a:ext>
            </a:extLst>
          </p:cNvPr>
          <p:cNvSpPr txBox="1">
            <a:spLocks noChangeArrowheads="1"/>
          </p:cNvSpPr>
          <p:nvPr/>
        </p:nvSpPr>
        <p:spPr bwMode="auto">
          <a:xfrm>
            <a:off x="2362200" y="76200"/>
            <a:ext cx="7010400" cy="838200"/>
          </a:xfrm>
          <a:prstGeom prst="rect">
            <a:avLst/>
          </a:prstGeom>
          <a:noFill/>
          <a:ln>
            <a:miter lim="800000"/>
            <a:headEnd/>
            <a:tailEnd/>
          </a:ln>
        </p:spPr>
        <p:txBody>
          <a:bodyPr anchor="ctr"/>
          <a:lstStyle/>
          <a:p>
            <a:pPr algn="ctr" eaLnBrk="1" hangingPunct="1">
              <a:defRPr/>
            </a:pPr>
            <a:r>
              <a:rPr lang="en-US" sz="3200" kern="0" dirty="0">
                <a:solidFill>
                  <a:schemeClr val="tx2"/>
                </a:solidFill>
                <a:latin typeface="+mj-lt"/>
                <a:ea typeface="+mj-ea"/>
                <a:cs typeface="+mj-cs"/>
              </a:rPr>
              <a:t>11.2.</a:t>
            </a:r>
            <a:r>
              <a:rPr lang="en-US" sz="3200" b="1" kern="0" dirty="0">
                <a:solidFill>
                  <a:schemeClr val="tx2"/>
                </a:solidFill>
                <a:latin typeface="+mj-lt"/>
                <a:ea typeface="+mj-ea"/>
                <a:cs typeface="+mj-cs"/>
              </a:rPr>
              <a:t> Class A Output Stage</a:t>
            </a:r>
          </a:p>
        </p:txBody>
      </p:sp>
      <p:sp>
        <p:nvSpPr>
          <p:cNvPr id="25603" name="Rectangle 2">
            <a:extLst>
              <a:ext uri="{FF2B5EF4-FFF2-40B4-BE49-F238E27FC236}">
                <a16:creationId xmlns:a16="http://schemas.microsoft.com/office/drawing/2014/main" id="{EC67B6A5-1B9D-4271-B767-CAB982D02A6A}"/>
              </a:ext>
            </a:extLst>
          </p:cNvPr>
          <p:cNvSpPr>
            <a:spLocks noChangeArrowheads="1"/>
          </p:cNvSpPr>
          <p:nvPr/>
        </p:nvSpPr>
        <p:spPr bwMode="auto">
          <a:xfrm>
            <a:off x="2022476" y="990600"/>
            <a:ext cx="8035925" cy="4000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b="1"/>
              <a:t>CE Amplifier </a:t>
            </a:r>
            <a:r>
              <a:rPr lang="en-US" altLang="zh-CN" sz="2000" b="1">
                <a:ea typeface="宋体" panose="02010600030101010101" pitchFamily="2" charset="-122"/>
              </a:rPr>
              <a:t>is not proper for using as a power amplifier</a:t>
            </a:r>
            <a:endParaRPr lang="en-US" altLang="en-US" sz="2000" b="1"/>
          </a:p>
        </p:txBody>
      </p:sp>
      <p:pic>
        <p:nvPicPr>
          <p:cNvPr id="25604" name="Picture 2">
            <a:extLst>
              <a:ext uri="{FF2B5EF4-FFF2-40B4-BE49-F238E27FC236}">
                <a16:creationId xmlns:a16="http://schemas.microsoft.com/office/drawing/2014/main" id="{6B03ACA4-280E-4F6F-8BFA-B56FAE415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447801"/>
            <a:ext cx="87058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3">
            <a:extLst>
              <a:ext uri="{FF2B5EF4-FFF2-40B4-BE49-F238E27FC236}">
                <a16:creationId xmlns:a16="http://schemas.microsoft.com/office/drawing/2014/main" id="{97DC24A3-74D9-4EC7-8738-BF48BFEA4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4876801"/>
            <a:ext cx="446722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4">
            <a:extLst>
              <a:ext uri="{FF2B5EF4-FFF2-40B4-BE49-F238E27FC236}">
                <a16:creationId xmlns:a16="http://schemas.microsoft.com/office/drawing/2014/main" id="{0B9E2A69-AB18-47D3-9F8B-A521C9B05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4876800"/>
            <a:ext cx="40290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5">
            <a:extLst>
              <a:ext uri="{FF2B5EF4-FFF2-40B4-BE49-F238E27FC236}">
                <a16:creationId xmlns:a16="http://schemas.microsoft.com/office/drawing/2014/main" id="{E016E1FF-416C-4013-9A37-1B8CA9E534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600201"/>
            <a:ext cx="36957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Slide Number Placeholder 7">
            <a:extLst>
              <a:ext uri="{FF2B5EF4-FFF2-40B4-BE49-F238E27FC236}">
                <a16:creationId xmlns:a16="http://schemas.microsoft.com/office/drawing/2014/main" id="{66F67BDF-9DCD-46D3-86CD-066CF88E143B}"/>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FD6A256A-3C05-42B4-90C7-9B718F7D0B25}" type="slidenum">
              <a:rPr lang="en-US" altLang="en-US" sz="1400">
                <a:latin typeface="Arial" panose="020B0604020202020204" pitchFamily="34" charset="0"/>
              </a:rPr>
              <a:pPr/>
              <a:t>18</a:t>
            </a:fld>
            <a:endParaRPr lang="en-US" altLang="en-US" sz="1400">
              <a:latin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37AC6B-26F6-4640-A917-8F3F243C68BA}"/>
                  </a:ext>
                </a:extLst>
              </p:cNvPr>
              <p:cNvSpPr txBox="1"/>
              <p:nvPr/>
            </p:nvSpPr>
            <p:spPr>
              <a:xfrm>
                <a:off x="10477500" y="3879119"/>
                <a:ext cx="1605843" cy="12383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𝑟𝑚𝑠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𝐶𝐶</m:t>
                              </m:r>
                            </m:sub>
                          </m:sSub>
                        </m:num>
                        <m:den>
                          <m:r>
                            <a:rPr lang="en-US" b="0" i="1" smtClean="0">
                              <a:latin typeface="Cambria Math" panose="02040503050406030204" pitchFamily="18" charset="0"/>
                            </a:rPr>
                            <m:t>2</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𝑟𝑚𝑠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𝐶𝑄</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oMath>
                  </m:oMathPara>
                </a14:m>
                <a:endParaRPr lang="en-US" dirty="0"/>
              </a:p>
            </p:txBody>
          </p:sp>
        </mc:Choice>
        <mc:Fallback xmlns="">
          <p:sp>
            <p:nvSpPr>
              <p:cNvPr id="3" name="TextBox 2">
                <a:extLst>
                  <a:ext uri="{FF2B5EF4-FFF2-40B4-BE49-F238E27FC236}">
                    <a16:creationId xmlns:a16="http://schemas.microsoft.com/office/drawing/2014/main" id="{2437AC6B-26F6-4640-A917-8F3F243C68BA}"/>
                  </a:ext>
                </a:extLst>
              </p:cNvPr>
              <p:cNvSpPr txBox="1">
                <a:spLocks noRot="1" noChangeAspect="1" noMove="1" noResize="1" noEditPoints="1" noAdjustHandles="1" noChangeArrowheads="1" noChangeShapeType="1" noTextEdit="1"/>
              </p:cNvSpPr>
              <p:nvPr/>
            </p:nvSpPr>
            <p:spPr>
              <a:xfrm>
                <a:off x="10477500" y="3879119"/>
                <a:ext cx="1605843" cy="123835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B7D633-5588-4CE8-94AD-A4E6F3924C90}"/>
                  </a:ext>
                </a:extLst>
              </p:cNvPr>
              <p:cNvSpPr txBox="1"/>
              <p:nvPr/>
            </p:nvSpPr>
            <p:spPr>
              <a:xfrm>
                <a:off x="9420576" y="5853544"/>
                <a:ext cx="1933224" cy="665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𝐶𝐶</m:t>
                          </m:r>
                        </m:sub>
                      </m:sSub>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𝐷𝐶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𝐶𝑄</m:t>
                          </m:r>
                        </m:sub>
                      </m:sSub>
                    </m:oMath>
                  </m:oMathPara>
                </a14:m>
                <a:endParaRPr lang="en-US" dirty="0"/>
              </a:p>
            </p:txBody>
          </p:sp>
        </mc:Choice>
        <mc:Fallback xmlns="">
          <p:sp>
            <p:nvSpPr>
              <p:cNvPr id="10" name="TextBox 9">
                <a:extLst>
                  <a:ext uri="{FF2B5EF4-FFF2-40B4-BE49-F238E27FC236}">
                    <a16:creationId xmlns:a16="http://schemas.microsoft.com/office/drawing/2014/main" id="{C4B7D633-5588-4CE8-94AD-A4E6F3924C90}"/>
                  </a:ext>
                </a:extLst>
              </p:cNvPr>
              <p:cNvSpPr txBox="1">
                <a:spLocks noRot="1" noChangeAspect="1" noMove="1" noResize="1" noEditPoints="1" noAdjustHandles="1" noChangeArrowheads="1" noChangeShapeType="1" noTextEdit="1"/>
              </p:cNvSpPr>
              <p:nvPr/>
            </p:nvSpPr>
            <p:spPr>
              <a:xfrm>
                <a:off x="9420576" y="5853544"/>
                <a:ext cx="1933224" cy="665888"/>
              </a:xfrm>
              <a:prstGeom prst="rect">
                <a:avLst/>
              </a:prstGeom>
              <a:blipFill>
                <a:blip r:embed="rId7"/>
                <a:stretch>
                  <a:fillRect b="-458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157FE8C-499C-44EF-83A6-3FFA715CF947}"/>
              </a:ext>
            </a:extLst>
          </p:cNvPr>
          <p:cNvCxnSpPr/>
          <p:nvPr/>
        </p:nvCxnSpPr>
        <p:spPr>
          <a:xfrm flipH="1">
            <a:off x="9629422" y="4407369"/>
            <a:ext cx="1083734" cy="478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C93233-4BC4-4915-903E-F9A3762F0F17}"/>
              </a:ext>
            </a:extLst>
          </p:cNvPr>
          <p:cNvCxnSpPr/>
          <p:nvPr/>
        </p:nvCxnSpPr>
        <p:spPr>
          <a:xfrm flipH="1" flipV="1">
            <a:off x="9155289" y="5618828"/>
            <a:ext cx="474133" cy="47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C67F330D-818D-44E3-8B52-F4452F852D08}"/>
              </a:ext>
            </a:extLst>
          </p:cNvPr>
          <p:cNvSpPr>
            <a:spLocks noGrp="1"/>
          </p:cNvSpPr>
          <p:nvPr>
            <p:ph type="title"/>
          </p:nvPr>
        </p:nvSpPr>
        <p:spPr bwMode="auto">
          <a:xfrm>
            <a:off x="2362200" y="152400"/>
            <a:ext cx="6477000" cy="129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latin typeface="Times New Roman" panose="02020603050405020304" pitchFamily="18" charset="0"/>
                <a:cs typeface="Times New Roman" panose="02020603050405020304" pitchFamily="18" charset="0"/>
              </a:rPr>
              <a:t>Class A Amplifier Analysis </a:t>
            </a:r>
            <a:endParaRPr lang="en-US" altLang="en-US"/>
          </a:p>
        </p:txBody>
      </p:sp>
      <p:sp>
        <p:nvSpPr>
          <p:cNvPr id="28675" name="Slide Number Placeholder 4">
            <a:extLst>
              <a:ext uri="{FF2B5EF4-FFF2-40B4-BE49-F238E27FC236}">
                <a16:creationId xmlns:a16="http://schemas.microsoft.com/office/drawing/2014/main" id="{B6E6D5F9-804E-4036-9BB6-1C40EFC82E9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FE5D7DFD-71EB-4763-86D2-82165B0B2DF1}" type="slidenum">
              <a:rPr lang="en-US" altLang="en-US" sz="1400">
                <a:latin typeface="Arial" panose="020B0604020202020204" pitchFamily="34" charset="0"/>
              </a:rPr>
              <a:pPr/>
              <a:t>19</a:t>
            </a:fld>
            <a:endParaRPr lang="en-US" altLang="en-US" sz="1400">
              <a:latin typeface="Arial" panose="020B0604020202020204" pitchFamily="34" charset="0"/>
            </a:endParaRPr>
          </a:p>
        </p:txBody>
      </p:sp>
      <p:sp>
        <p:nvSpPr>
          <p:cNvPr id="28676" name="Rectangle 5">
            <a:extLst>
              <a:ext uri="{FF2B5EF4-FFF2-40B4-BE49-F238E27FC236}">
                <a16:creationId xmlns:a16="http://schemas.microsoft.com/office/drawing/2014/main" id="{47B20C12-9A8F-42EA-8A22-AF002951524E}"/>
              </a:ext>
            </a:extLst>
          </p:cNvPr>
          <p:cNvSpPr>
            <a:spLocks noChangeArrowheads="1"/>
          </p:cNvSpPr>
          <p:nvPr/>
        </p:nvSpPr>
        <p:spPr bwMode="auto">
          <a:xfrm>
            <a:off x="3411327" y="5373689"/>
            <a:ext cx="25036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zh-TW">
                <a:latin typeface="Times New Roman" panose="02020603050405020304" pitchFamily="18" charset="0"/>
                <a:ea typeface="PMingLiU" panose="020B0604030504040204" pitchFamily="18" charset="-120"/>
                <a:cs typeface="Times New Roman" panose="02020603050405020304" pitchFamily="18" charset="0"/>
              </a:rPr>
              <a:t>DC block: Zc=1/</a:t>
            </a:r>
            <a:r>
              <a:rPr lang="en-US" altLang="zh-TW">
                <a:latin typeface="Times New Roman" panose="02020603050405020304" pitchFamily="18" charset="0"/>
                <a:ea typeface="PMingLiU" panose="020B0604030504040204" pitchFamily="18" charset="-120"/>
                <a:cs typeface="Times New Roman" panose="02020603050405020304" pitchFamily="18" charset="0"/>
                <a:sym typeface="Symbol" panose="05050102010706020507" pitchFamily="18" charset="2"/>
              </a:rPr>
              <a:t>C is large</a:t>
            </a:r>
          </a:p>
          <a:p>
            <a:pPr algn="r" eaLnBrk="1" hangingPunct="1"/>
            <a:r>
              <a:rPr lang="en-US" altLang="zh-TW" i="1">
                <a:latin typeface="Times New Roman" panose="02020603050405020304" pitchFamily="18" charset="0"/>
                <a:ea typeface="PMingLiU" panose="020B0604030504040204" pitchFamily="18" charset="-120"/>
                <a:cs typeface="Times New Roman" panose="02020603050405020304" pitchFamily="18" charset="0"/>
                <a:sym typeface="Symbol" panose="05050102010706020507" pitchFamily="18" charset="2"/>
              </a:rPr>
              <a:t>=&gt; </a:t>
            </a:r>
            <a:r>
              <a:rPr lang="en-US" altLang="zh-TW">
                <a:latin typeface="Times New Roman" panose="02020603050405020304" pitchFamily="18" charset="0"/>
                <a:ea typeface="PMingLiU" panose="020B0604030504040204" pitchFamily="18" charset="-120"/>
                <a:cs typeface="Times New Roman" panose="02020603050405020304" pitchFamily="18" charset="0"/>
              </a:rPr>
              <a:t>Zc =0(</a:t>
            </a:r>
            <a:r>
              <a:rPr lang="el-GR" altLang="zh-TW">
                <a:latin typeface="Times New Roman" panose="02020603050405020304" pitchFamily="18" charset="0"/>
                <a:ea typeface="PMingLiU" panose="020B0604030504040204" pitchFamily="18" charset="-120"/>
                <a:cs typeface="Times New Roman" panose="02020603050405020304" pitchFamily="18" charset="0"/>
              </a:rPr>
              <a:t>Ω</a:t>
            </a:r>
            <a:r>
              <a:rPr lang="en-US" altLang="zh-TW">
                <a:latin typeface="Times New Roman" panose="02020603050405020304" pitchFamily="18" charset="0"/>
                <a:ea typeface="PMingLiU" panose="020B0604030504040204" pitchFamily="18" charset="-120"/>
                <a:cs typeface="Times New Roman" panose="02020603050405020304" pitchFamily="18" charset="0"/>
              </a:rPr>
              <a:t>) at AC mode.</a:t>
            </a:r>
            <a:endParaRPr lang="en-US" altLang="zh-TW" i="1">
              <a:latin typeface="Times New Roman" panose="02020603050405020304" pitchFamily="18" charset="0"/>
              <a:ea typeface="PMingLiU" panose="020B0604030504040204" pitchFamily="18" charset="-120"/>
              <a:cs typeface="Times New Roman" panose="02020603050405020304" pitchFamily="18" charset="0"/>
            </a:endParaRPr>
          </a:p>
        </p:txBody>
      </p:sp>
      <p:pic>
        <p:nvPicPr>
          <p:cNvPr id="28677" name="Picture 1">
            <a:extLst>
              <a:ext uri="{FF2B5EF4-FFF2-40B4-BE49-F238E27FC236}">
                <a16:creationId xmlns:a16="http://schemas.microsoft.com/office/drawing/2014/main" id="{2CF59449-32D9-4616-A909-8861A5E2E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219200"/>
            <a:ext cx="4038600"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Rectangle 7">
            <a:extLst>
              <a:ext uri="{FF2B5EF4-FFF2-40B4-BE49-F238E27FC236}">
                <a16:creationId xmlns:a16="http://schemas.microsoft.com/office/drawing/2014/main" id="{974BF464-0F3B-4B89-83C0-5BC94710D49D}"/>
              </a:ext>
            </a:extLst>
          </p:cNvPr>
          <p:cNvSpPr>
            <a:spLocks noChangeArrowheads="1"/>
          </p:cNvSpPr>
          <p:nvPr/>
        </p:nvSpPr>
        <p:spPr bwMode="auto">
          <a:xfrm>
            <a:off x="7188419" y="3276600"/>
            <a:ext cx="22953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7625" indent="6350">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zh-TW">
                <a:latin typeface="Times New Roman" panose="02020603050405020304" pitchFamily="18" charset="0"/>
                <a:ea typeface="PMingLiU" panose="020B0604030504040204" pitchFamily="18" charset="-120"/>
                <a:cs typeface="Times New Roman" panose="02020603050405020304" pitchFamily="18" charset="0"/>
              </a:rPr>
              <a:t>AC signal model of BJT </a:t>
            </a:r>
          </a:p>
        </p:txBody>
      </p:sp>
      <p:pic>
        <p:nvPicPr>
          <p:cNvPr id="28679" name="Picture 2">
            <a:extLst>
              <a:ext uri="{FF2B5EF4-FFF2-40B4-BE49-F238E27FC236}">
                <a16:creationId xmlns:a16="http://schemas.microsoft.com/office/drawing/2014/main" id="{77154056-E52B-4C8E-AB1F-E276B09DA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4448176"/>
            <a:ext cx="38576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9">
            <a:extLst>
              <a:ext uri="{FF2B5EF4-FFF2-40B4-BE49-F238E27FC236}">
                <a16:creationId xmlns:a16="http://schemas.microsoft.com/office/drawing/2014/main" id="{1730E41A-D66F-48DE-9152-8F2995C86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24001"/>
            <a:ext cx="3962400"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wn Arrow 10">
            <a:extLst>
              <a:ext uri="{FF2B5EF4-FFF2-40B4-BE49-F238E27FC236}">
                <a16:creationId xmlns:a16="http://schemas.microsoft.com/office/drawing/2014/main" id="{329733AE-774E-4154-8E7D-21AF6AB7B8D7}"/>
              </a:ext>
            </a:extLst>
          </p:cNvPr>
          <p:cNvSpPr/>
          <p:nvPr/>
        </p:nvSpPr>
        <p:spPr>
          <a:xfrm>
            <a:off x="7772400" y="3810000"/>
            <a:ext cx="6096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8682" name="Rectangle 11">
            <a:extLst>
              <a:ext uri="{FF2B5EF4-FFF2-40B4-BE49-F238E27FC236}">
                <a16:creationId xmlns:a16="http://schemas.microsoft.com/office/drawing/2014/main" id="{01100EA9-7862-460A-8D3A-8139F806368B}"/>
              </a:ext>
            </a:extLst>
          </p:cNvPr>
          <p:cNvSpPr>
            <a:spLocks noChangeArrowheads="1"/>
          </p:cNvSpPr>
          <p:nvPr/>
        </p:nvSpPr>
        <p:spPr bwMode="auto">
          <a:xfrm>
            <a:off x="8686800" y="3648076"/>
            <a:ext cx="1905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5100" indent="-104775">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b="1" i="1">
                <a:solidFill>
                  <a:srgbClr val="0070C0"/>
                </a:solidFill>
                <a:latin typeface="Times New Roman" panose="02020603050405020304" pitchFamily="18" charset="0"/>
                <a:cs typeface="Times New Roman" panose="02020603050405020304" pitchFamily="18" charset="0"/>
              </a:rPr>
              <a:t>Supposing that C</a:t>
            </a:r>
            <a:r>
              <a:rPr lang="en-US" altLang="en-US" b="1" i="1">
                <a:solidFill>
                  <a:srgbClr val="0070C0"/>
                </a:solidFill>
                <a:latin typeface="Times New Roman" panose="02020603050405020304" pitchFamily="18" charset="0"/>
                <a:cs typeface="Times New Roman" panose="02020603050405020304" pitchFamily="18" charset="0"/>
                <a:sym typeface="Symbol" panose="05050102010706020507" pitchFamily="18" charset="2"/>
              </a:rPr>
              <a:t></a:t>
            </a:r>
            <a:r>
              <a:rPr lang="en-US" altLang="en-US" b="1" i="1">
                <a:solidFill>
                  <a:srgbClr val="0070C0"/>
                </a:solidFill>
                <a:latin typeface="Times New Roman" panose="02020603050405020304" pitchFamily="18" charset="0"/>
                <a:cs typeface="Times New Roman" panose="02020603050405020304" pitchFamily="18" charset="0"/>
              </a:rPr>
              <a:t>,  Cπ </a:t>
            </a:r>
          </a:p>
          <a:p>
            <a:pPr algn="r" eaLnBrk="1" hangingPunct="1"/>
            <a:r>
              <a:rPr lang="en-US" altLang="en-US" b="1" i="1">
                <a:solidFill>
                  <a:srgbClr val="0070C0"/>
                </a:solidFill>
                <a:latin typeface="Times New Roman" panose="02020603050405020304" pitchFamily="18" charset="0"/>
                <a:cs typeface="Times New Roman" panose="02020603050405020304" pitchFamily="18" charset="0"/>
              </a:rPr>
              <a:t>are negligible </a:t>
            </a:r>
          </a:p>
        </p:txBody>
      </p:sp>
      <p:sp>
        <p:nvSpPr>
          <p:cNvPr id="28683" name="Content Placeholder 2">
            <a:extLst>
              <a:ext uri="{FF2B5EF4-FFF2-40B4-BE49-F238E27FC236}">
                <a16:creationId xmlns:a16="http://schemas.microsoft.com/office/drawing/2014/main" id="{A4643A5A-04AC-49F7-BFCA-F8B0597FB5D0}"/>
              </a:ext>
            </a:extLst>
          </p:cNvPr>
          <p:cNvSpPr txBox="1">
            <a:spLocks/>
          </p:cNvSpPr>
          <p:nvPr/>
        </p:nvSpPr>
        <p:spPr bwMode="auto">
          <a:xfrm>
            <a:off x="2057401" y="1143000"/>
            <a:ext cx="274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spcBef>
                <a:spcPts val="700"/>
              </a:spcBef>
              <a:buClr>
                <a:schemeClr val="accent2"/>
              </a:buClr>
              <a:buSzPct val="60000"/>
              <a:buFont typeface="Wingdings" panose="05000000000000000000" pitchFamily="2" charset="2"/>
              <a:buChar char=""/>
            </a:pPr>
            <a:r>
              <a:rPr lang="en-US" altLang="en-US" sz="2900">
                <a:latin typeface="Times New Roman" panose="02020603050405020304" pitchFamily="18" charset="0"/>
                <a:cs typeface="Times New Roman" panose="02020603050405020304" pitchFamily="18" charset="0"/>
              </a:rPr>
              <a:t>AC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F679D790-1883-47D0-8E7A-7E1456FED9D7}"/>
              </a:ext>
            </a:extLst>
          </p:cNvPr>
          <p:cNvSpPr>
            <a:spLocks noChangeArrowheads="1"/>
          </p:cNvSpPr>
          <p:nvPr/>
        </p:nvSpPr>
        <p:spPr bwMode="auto">
          <a:xfrm>
            <a:off x="2743200" y="1447801"/>
            <a:ext cx="60960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3200" b="1" u="sng"/>
              <a:t>Chapter Outline</a:t>
            </a:r>
          </a:p>
          <a:p>
            <a:pPr eaLnBrk="1" hangingPunct="1"/>
            <a:endParaRPr lang="en-US" altLang="en-US" sz="3200" b="1" u="sng"/>
          </a:p>
          <a:p>
            <a:pPr eaLnBrk="1" hangingPunct="1"/>
            <a:r>
              <a:rPr lang="en-US" altLang="en-US" sz="2400"/>
              <a:t>1. Classification of Output Stages</a:t>
            </a:r>
          </a:p>
          <a:p>
            <a:pPr eaLnBrk="1" hangingPunct="1"/>
            <a:r>
              <a:rPr lang="en-US" altLang="en-US" sz="2400"/>
              <a:t>2. Class A Output Stage</a:t>
            </a:r>
          </a:p>
          <a:p>
            <a:pPr eaLnBrk="1" hangingPunct="1"/>
            <a:r>
              <a:rPr lang="en-US" altLang="en-US" sz="2400"/>
              <a:t>3. Class B Output Stage</a:t>
            </a:r>
          </a:p>
          <a:p>
            <a:pPr eaLnBrk="1" hangingPunct="1"/>
            <a:r>
              <a:rPr lang="en-US" altLang="en-US" sz="2400"/>
              <a:t>4. Class AB Output Stage</a:t>
            </a:r>
          </a:p>
          <a:p>
            <a:pPr eaLnBrk="1" hangingPunct="1"/>
            <a:r>
              <a:rPr lang="en-US" altLang="en-US" sz="2400"/>
              <a:t>5. Biasing the Class AB Circuit</a:t>
            </a:r>
          </a:p>
          <a:p>
            <a:pPr eaLnBrk="1" hangingPunct="1"/>
            <a:r>
              <a:rPr lang="en-US" altLang="en-US" sz="2400"/>
              <a:t>6. CMOS Class AB Output Stages</a:t>
            </a:r>
          </a:p>
        </p:txBody>
      </p:sp>
      <p:sp>
        <p:nvSpPr>
          <p:cNvPr id="5123" name="Slide Number Placeholder 2">
            <a:extLst>
              <a:ext uri="{FF2B5EF4-FFF2-40B4-BE49-F238E27FC236}">
                <a16:creationId xmlns:a16="http://schemas.microsoft.com/office/drawing/2014/main" id="{9C0A7C18-9AE6-42CE-B845-5445593C54B6}"/>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87D9898C-F2AE-4D13-BE50-0FF6E1160252}" type="slidenum">
              <a:rPr lang="en-US" altLang="en-US" sz="1400">
                <a:latin typeface="Arial" panose="020B0604020202020204" pitchFamily="34" charset="0"/>
              </a:rPr>
              <a:pPr/>
              <a:t>2</a:t>
            </a:fld>
            <a:endParaRPr lang="en-US" altLang="en-US" sz="140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32B07A28-C813-4D2C-8D3B-AD2A8CC1E423}"/>
              </a:ext>
            </a:extLst>
          </p:cNvPr>
          <p:cNvSpPr>
            <a:spLocks noGrp="1"/>
          </p:cNvSpPr>
          <p:nvPr>
            <p:ph type="title"/>
          </p:nvPr>
        </p:nvSpPr>
        <p:spPr bwMode="auto">
          <a:xfrm>
            <a:off x="2362200" y="152400"/>
            <a:ext cx="76962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en-US" altLang="en-US">
                <a:latin typeface="Times New Roman" panose="02020603050405020304" pitchFamily="18" charset="0"/>
                <a:cs typeface="Times New Roman" panose="02020603050405020304" pitchFamily="18" charset="0"/>
              </a:rPr>
              <a:t>Class A Amplifier Analysis </a:t>
            </a:r>
            <a:endParaRPr lang="en-US" altLang="en-US"/>
          </a:p>
        </p:txBody>
      </p:sp>
      <p:sp>
        <p:nvSpPr>
          <p:cNvPr id="29699" name="Slide Number Placeholder 4">
            <a:extLst>
              <a:ext uri="{FF2B5EF4-FFF2-40B4-BE49-F238E27FC236}">
                <a16:creationId xmlns:a16="http://schemas.microsoft.com/office/drawing/2014/main" id="{045B56A8-443E-45D5-876F-1DC9D2E847E0}"/>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E7697F01-A29A-432A-AD1C-3DD17938587A}" type="slidenum">
              <a:rPr lang="en-US" altLang="en-US" sz="1400">
                <a:latin typeface="Arial" panose="020B0604020202020204" pitchFamily="34" charset="0"/>
              </a:rPr>
              <a:pPr/>
              <a:t>20</a:t>
            </a:fld>
            <a:endParaRPr lang="en-US" altLang="en-US" sz="1400">
              <a:latin typeface="Arial" panose="020B0604020202020204" pitchFamily="34" charset="0"/>
            </a:endParaRPr>
          </a:p>
        </p:txBody>
      </p:sp>
      <p:sp>
        <p:nvSpPr>
          <p:cNvPr id="29700" name="Content Placeholder 2">
            <a:extLst>
              <a:ext uri="{FF2B5EF4-FFF2-40B4-BE49-F238E27FC236}">
                <a16:creationId xmlns:a16="http://schemas.microsoft.com/office/drawing/2014/main" id="{560F7853-56CB-4647-AD1F-845314520D35}"/>
              </a:ext>
            </a:extLst>
          </p:cNvPr>
          <p:cNvSpPr txBox="1">
            <a:spLocks/>
          </p:cNvSpPr>
          <p:nvPr/>
        </p:nvSpPr>
        <p:spPr bwMode="auto">
          <a:xfrm>
            <a:off x="2209801" y="1143000"/>
            <a:ext cx="274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spcBef>
                <a:spcPts val="700"/>
              </a:spcBef>
              <a:buClr>
                <a:schemeClr val="accent2"/>
              </a:buClr>
              <a:buSzPct val="60000"/>
              <a:buFont typeface="Wingdings" panose="05000000000000000000" pitchFamily="2" charset="2"/>
              <a:buChar char=""/>
            </a:pPr>
            <a:r>
              <a:rPr lang="en-US" altLang="en-US" sz="2900">
                <a:latin typeface="Times New Roman" panose="02020603050405020304" pitchFamily="18" charset="0"/>
                <a:cs typeface="Times New Roman" panose="02020603050405020304" pitchFamily="18" charset="0"/>
              </a:rPr>
              <a:t>AC analysis</a:t>
            </a:r>
          </a:p>
        </p:txBody>
      </p:sp>
      <p:graphicFrame>
        <p:nvGraphicFramePr>
          <p:cNvPr id="29701" name="Object 6">
            <a:extLst>
              <a:ext uri="{FF2B5EF4-FFF2-40B4-BE49-F238E27FC236}">
                <a16:creationId xmlns:a16="http://schemas.microsoft.com/office/drawing/2014/main" id="{A59DCAFB-CE19-4C33-9960-5A55FBB06548}"/>
              </a:ext>
            </a:extLst>
          </p:cNvPr>
          <p:cNvGraphicFramePr>
            <a:graphicFrameLocks noChangeAspect="1"/>
          </p:cNvGraphicFramePr>
          <p:nvPr/>
        </p:nvGraphicFramePr>
        <p:xfrm>
          <a:off x="2414588" y="1676400"/>
          <a:ext cx="5053012" cy="433388"/>
        </p:xfrm>
        <a:graphic>
          <a:graphicData uri="http://schemas.openxmlformats.org/presentationml/2006/ole">
            <mc:AlternateContent xmlns:mc="http://schemas.openxmlformats.org/markup-compatibility/2006">
              <mc:Choice xmlns:v="urn:schemas-microsoft-com:vml" Requires="v">
                <p:oleObj spid="_x0000_s2290" name="Equation" r:id="rId3" imgW="2692400" imgH="228600" progId="Equation.3">
                  <p:embed/>
                </p:oleObj>
              </mc:Choice>
              <mc:Fallback>
                <p:oleObj name="Equation" r:id="rId3" imgW="2692400" imgH="228600" progId="Equation.3">
                  <p:embed/>
                  <p:pic>
                    <p:nvPicPr>
                      <p:cNvPr id="29701" name="Object 6">
                        <a:extLst>
                          <a:ext uri="{FF2B5EF4-FFF2-40B4-BE49-F238E27FC236}">
                            <a16:creationId xmlns:a16="http://schemas.microsoft.com/office/drawing/2014/main" id="{A59DCAFB-CE19-4C33-9960-5A55FBB06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588" y="1676400"/>
                        <a:ext cx="5053012"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6">
            <a:extLst>
              <a:ext uri="{FF2B5EF4-FFF2-40B4-BE49-F238E27FC236}">
                <a16:creationId xmlns:a16="http://schemas.microsoft.com/office/drawing/2014/main" id="{E25B152A-9EDD-449C-97BE-13A9C9FDC711}"/>
              </a:ext>
            </a:extLst>
          </p:cNvPr>
          <p:cNvGraphicFramePr>
            <a:graphicFrameLocks noChangeAspect="1"/>
          </p:cNvGraphicFramePr>
          <p:nvPr/>
        </p:nvGraphicFramePr>
        <p:xfrm>
          <a:off x="2406650" y="2362201"/>
          <a:ext cx="1174750" cy="549275"/>
        </p:xfrm>
        <a:graphic>
          <a:graphicData uri="http://schemas.openxmlformats.org/presentationml/2006/ole">
            <mc:AlternateContent xmlns:mc="http://schemas.openxmlformats.org/markup-compatibility/2006">
              <mc:Choice xmlns:v="urn:schemas-microsoft-com:vml" Requires="v">
                <p:oleObj spid="_x0000_s2291" name="Equation" r:id="rId5" imgW="495085" imgH="228501" progId="Equation.3">
                  <p:embed/>
                </p:oleObj>
              </mc:Choice>
              <mc:Fallback>
                <p:oleObj name="Equation" r:id="rId5" imgW="495085" imgH="228501" progId="Equation.3">
                  <p:embed/>
                  <p:pic>
                    <p:nvPicPr>
                      <p:cNvPr id="29702" name="Object 6">
                        <a:extLst>
                          <a:ext uri="{FF2B5EF4-FFF2-40B4-BE49-F238E27FC236}">
                            <a16:creationId xmlns:a16="http://schemas.microsoft.com/office/drawing/2014/main" id="{E25B152A-9EDD-449C-97BE-13A9C9FDC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6650" y="2362201"/>
                        <a:ext cx="11747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3" name="Rectangle 8">
            <a:extLst>
              <a:ext uri="{FF2B5EF4-FFF2-40B4-BE49-F238E27FC236}">
                <a16:creationId xmlns:a16="http://schemas.microsoft.com/office/drawing/2014/main" id="{4F2D0651-7CD4-4D98-B40B-15AFD550E5D2}"/>
              </a:ext>
            </a:extLst>
          </p:cNvPr>
          <p:cNvSpPr>
            <a:spLocks noChangeArrowheads="1"/>
          </p:cNvSpPr>
          <p:nvPr/>
        </p:nvSpPr>
        <p:spPr bwMode="auto">
          <a:xfrm>
            <a:off x="2443100" y="2144713"/>
            <a:ext cx="6303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a:latin typeface="Times New Roman" panose="02020603050405020304" pitchFamily="18" charset="0"/>
                <a:cs typeface="Times New Roman" panose="02020603050405020304" pitchFamily="18" charset="0"/>
              </a:rPr>
              <a:t>Here</a:t>
            </a:r>
            <a:r>
              <a:rPr lang="en-US" altLang="en-US"/>
              <a:t> </a:t>
            </a:r>
          </a:p>
        </p:txBody>
      </p:sp>
      <p:graphicFrame>
        <p:nvGraphicFramePr>
          <p:cNvPr id="29704" name="Object 6">
            <a:extLst>
              <a:ext uri="{FF2B5EF4-FFF2-40B4-BE49-F238E27FC236}">
                <a16:creationId xmlns:a16="http://schemas.microsoft.com/office/drawing/2014/main" id="{5BFC6D53-DBAF-493D-86D2-CC49EAD8F915}"/>
              </a:ext>
            </a:extLst>
          </p:cNvPr>
          <p:cNvGraphicFramePr>
            <a:graphicFrameLocks noChangeAspect="1"/>
          </p:cNvGraphicFramePr>
          <p:nvPr/>
        </p:nvGraphicFramePr>
        <p:xfrm>
          <a:off x="2468564" y="2844801"/>
          <a:ext cx="5456237" cy="455613"/>
        </p:xfrm>
        <a:graphic>
          <a:graphicData uri="http://schemas.openxmlformats.org/presentationml/2006/ole">
            <mc:AlternateContent xmlns:mc="http://schemas.openxmlformats.org/markup-compatibility/2006">
              <mc:Choice xmlns:v="urn:schemas-microsoft-com:vml" Requires="v">
                <p:oleObj spid="_x0000_s2292" name="Equation" r:id="rId7" imgW="2768600" imgH="228600" progId="Equation.3">
                  <p:embed/>
                </p:oleObj>
              </mc:Choice>
              <mc:Fallback>
                <p:oleObj name="Equation" r:id="rId7" imgW="2768600" imgH="228600" progId="Equation.3">
                  <p:embed/>
                  <p:pic>
                    <p:nvPicPr>
                      <p:cNvPr id="29704" name="Object 6">
                        <a:extLst>
                          <a:ext uri="{FF2B5EF4-FFF2-40B4-BE49-F238E27FC236}">
                            <a16:creationId xmlns:a16="http://schemas.microsoft.com/office/drawing/2014/main" id="{5BFC6D53-DBAF-493D-86D2-CC49EAD8F9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8564" y="2844801"/>
                        <a:ext cx="545623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5" name="Rectangle 10">
            <a:extLst>
              <a:ext uri="{FF2B5EF4-FFF2-40B4-BE49-F238E27FC236}">
                <a16:creationId xmlns:a16="http://schemas.microsoft.com/office/drawing/2014/main" id="{EEF9D6F0-BDFB-4B6B-9D88-3562D305137E}"/>
              </a:ext>
            </a:extLst>
          </p:cNvPr>
          <p:cNvSpPr>
            <a:spLocks noChangeArrowheads="1"/>
          </p:cNvSpPr>
          <p:nvPr/>
        </p:nvSpPr>
        <p:spPr bwMode="auto">
          <a:xfrm>
            <a:off x="2286001" y="3276601"/>
            <a:ext cx="3241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buFont typeface="Wingdings" panose="05000000000000000000" pitchFamily="2" charset="2"/>
              <a:buChar char="§"/>
            </a:pPr>
            <a:r>
              <a:rPr lang="en-US" altLang="en-US" sz="2400" i="1">
                <a:latin typeface="Times New Roman" panose="02020603050405020304" pitchFamily="18" charset="0"/>
                <a:cs typeface="Times New Roman" panose="02020603050405020304" pitchFamily="18" charset="0"/>
              </a:rPr>
              <a:t> If Vin =A.sin(</a:t>
            </a:r>
            <a:r>
              <a:rPr lang="en-US" altLang="en-US" sz="2400" i="1">
                <a:latin typeface="Times New Roman" panose="02020603050405020304" pitchFamily="18" charset="0"/>
                <a:cs typeface="Times New Roman" panose="02020603050405020304" pitchFamily="18" charset="0"/>
                <a:sym typeface="Symbol" panose="05050102010706020507" pitchFamily="18" charset="2"/>
              </a:rPr>
              <a:t>t) then</a:t>
            </a:r>
            <a:r>
              <a:rPr lang="en-US" altLang="en-US" sz="2400" i="1">
                <a:latin typeface="Times New Roman" panose="02020603050405020304" pitchFamily="18" charset="0"/>
                <a:cs typeface="Times New Roman" panose="02020603050405020304" pitchFamily="18" charset="0"/>
              </a:rPr>
              <a:t>  </a:t>
            </a:r>
          </a:p>
        </p:txBody>
      </p:sp>
      <p:sp>
        <p:nvSpPr>
          <p:cNvPr id="29706" name="Rectangle 11">
            <a:extLst>
              <a:ext uri="{FF2B5EF4-FFF2-40B4-BE49-F238E27FC236}">
                <a16:creationId xmlns:a16="http://schemas.microsoft.com/office/drawing/2014/main" id="{B0AC98CA-6A8F-443E-BC23-EADAF5BB1864}"/>
              </a:ext>
            </a:extLst>
          </p:cNvPr>
          <p:cNvSpPr>
            <a:spLocks noChangeArrowheads="1"/>
          </p:cNvSpPr>
          <p:nvPr/>
        </p:nvSpPr>
        <p:spPr bwMode="auto">
          <a:xfrm>
            <a:off x="4202094" y="6183313"/>
            <a:ext cx="17748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a:latin typeface="Times New Roman" panose="02020603050405020304" pitchFamily="18" charset="0"/>
                <a:cs typeface="Times New Roman" panose="02020603050405020304" pitchFamily="18" charset="0"/>
              </a:rPr>
              <a:t>Small signal model</a:t>
            </a:r>
          </a:p>
        </p:txBody>
      </p:sp>
      <p:graphicFrame>
        <p:nvGraphicFramePr>
          <p:cNvPr id="29707" name="Object 7">
            <a:extLst>
              <a:ext uri="{FF2B5EF4-FFF2-40B4-BE49-F238E27FC236}">
                <a16:creationId xmlns:a16="http://schemas.microsoft.com/office/drawing/2014/main" id="{8D46B81B-E4B7-410F-8893-771DD7D583E7}"/>
              </a:ext>
            </a:extLst>
          </p:cNvPr>
          <p:cNvGraphicFramePr>
            <a:graphicFrameLocks noChangeAspect="1"/>
          </p:cNvGraphicFramePr>
          <p:nvPr/>
        </p:nvGraphicFramePr>
        <p:xfrm>
          <a:off x="2505076" y="3733801"/>
          <a:ext cx="3629025" cy="455613"/>
        </p:xfrm>
        <a:graphic>
          <a:graphicData uri="http://schemas.openxmlformats.org/presentationml/2006/ole">
            <mc:AlternateContent xmlns:mc="http://schemas.openxmlformats.org/markup-compatibility/2006">
              <mc:Choice xmlns:v="urn:schemas-microsoft-com:vml" Requires="v">
                <p:oleObj spid="_x0000_s2293" name="Equation" r:id="rId9" imgW="1841500" imgH="228600" progId="Equation.3">
                  <p:embed/>
                </p:oleObj>
              </mc:Choice>
              <mc:Fallback>
                <p:oleObj name="Equation" r:id="rId9" imgW="1841500" imgH="228600" progId="Equation.3">
                  <p:embed/>
                  <p:pic>
                    <p:nvPicPr>
                      <p:cNvPr id="29707" name="Object 7">
                        <a:extLst>
                          <a:ext uri="{FF2B5EF4-FFF2-40B4-BE49-F238E27FC236}">
                            <a16:creationId xmlns:a16="http://schemas.microsoft.com/office/drawing/2014/main" id="{8D46B81B-E4B7-410F-8893-771DD7D583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5076" y="3733801"/>
                        <a:ext cx="36290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8" name="Object 8">
            <a:extLst>
              <a:ext uri="{FF2B5EF4-FFF2-40B4-BE49-F238E27FC236}">
                <a16:creationId xmlns:a16="http://schemas.microsoft.com/office/drawing/2014/main" id="{AC86D443-DD0E-49FC-93FF-3BEEF0D5DD43}"/>
              </a:ext>
            </a:extLst>
          </p:cNvPr>
          <p:cNvGraphicFramePr>
            <a:graphicFrameLocks noChangeAspect="1"/>
          </p:cNvGraphicFramePr>
          <p:nvPr/>
        </p:nvGraphicFramePr>
        <p:xfrm>
          <a:off x="7707314" y="3354388"/>
          <a:ext cx="3036887" cy="1238250"/>
        </p:xfrm>
        <a:graphic>
          <a:graphicData uri="http://schemas.openxmlformats.org/presentationml/2006/ole">
            <mc:AlternateContent xmlns:mc="http://schemas.openxmlformats.org/markup-compatibility/2006">
              <mc:Choice xmlns:v="urn:schemas-microsoft-com:vml" Requires="v">
                <p:oleObj spid="_x0000_s2294" name="Equation" r:id="rId11" imgW="1638300" imgH="660400" progId="Equation.3">
                  <p:embed/>
                </p:oleObj>
              </mc:Choice>
              <mc:Fallback>
                <p:oleObj name="Equation" r:id="rId11" imgW="1638300" imgH="660400" progId="Equation.3">
                  <p:embed/>
                  <p:pic>
                    <p:nvPicPr>
                      <p:cNvPr id="29708" name="Object 8">
                        <a:extLst>
                          <a:ext uri="{FF2B5EF4-FFF2-40B4-BE49-F238E27FC236}">
                            <a16:creationId xmlns:a16="http://schemas.microsoft.com/office/drawing/2014/main" id="{AC86D443-DD0E-49FC-93FF-3BEEF0D5DD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07314" y="3354388"/>
                        <a:ext cx="303688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9" name="Object 9">
            <a:extLst>
              <a:ext uri="{FF2B5EF4-FFF2-40B4-BE49-F238E27FC236}">
                <a16:creationId xmlns:a16="http://schemas.microsoft.com/office/drawing/2014/main" id="{7F0A4981-30A5-4E19-BF07-CD501FC9D563}"/>
              </a:ext>
            </a:extLst>
          </p:cNvPr>
          <p:cNvGraphicFramePr>
            <a:graphicFrameLocks noChangeAspect="1"/>
          </p:cNvGraphicFramePr>
          <p:nvPr/>
        </p:nvGraphicFramePr>
        <p:xfrm>
          <a:off x="7848601" y="4602164"/>
          <a:ext cx="2874963" cy="1493837"/>
        </p:xfrm>
        <a:graphic>
          <a:graphicData uri="http://schemas.openxmlformats.org/presentationml/2006/ole">
            <mc:AlternateContent xmlns:mc="http://schemas.openxmlformats.org/markup-compatibility/2006">
              <mc:Choice xmlns:v="urn:schemas-microsoft-com:vml" Requires="v">
                <p:oleObj spid="_x0000_s2295" name="Equation" r:id="rId13" imgW="1866900" imgH="965200" progId="Equation.3">
                  <p:embed/>
                </p:oleObj>
              </mc:Choice>
              <mc:Fallback>
                <p:oleObj name="Equation" r:id="rId13" imgW="1866900" imgH="965200" progId="Equation.3">
                  <p:embed/>
                  <p:pic>
                    <p:nvPicPr>
                      <p:cNvPr id="29709" name="Object 9">
                        <a:extLst>
                          <a:ext uri="{FF2B5EF4-FFF2-40B4-BE49-F238E27FC236}">
                            <a16:creationId xmlns:a16="http://schemas.microsoft.com/office/drawing/2014/main" id="{7F0A4981-30A5-4E19-BF07-CD501FC9D5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48601" y="4602164"/>
                        <a:ext cx="2874963"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9710" name="Picture 10">
            <a:extLst>
              <a:ext uri="{FF2B5EF4-FFF2-40B4-BE49-F238E27FC236}">
                <a16:creationId xmlns:a16="http://schemas.microsoft.com/office/drawing/2014/main" id="{0F854C74-AC2C-42DF-A65F-9F1774ED9D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00201" y="4267200"/>
            <a:ext cx="612457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E3DF4686-378F-4D17-AE8D-B5348494638E}"/>
              </a:ext>
            </a:extLst>
          </p:cNvPr>
          <p:cNvSpPr/>
          <p:nvPr/>
        </p:nvSpPr>
        <p:spPr>
          <a:xfrm>
            <a:off x="7696201" y="3276600"/>
            <a:ext cx="3001963" cy="29718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E0E179AA-8ECE-47BE-87DA-15B747D77F3D}"/>
              </a:ext>
            </a:extLst>
          </p:cNvPr>
          <p:cNvSpPr>
            <a:spLocks noGrp="1"/>
          </p:cNvSpPr>
          <p:nvPr>
            <p:ph type="title"/>
          </p:nvPr>
        </p:nvSpPr>
        <p:spPr bwMode="auto">
          <a:xfrm>
            <a:off x="2362200" y="152400"/>
            <a:ext cx="75438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en-US" altLang="en-US">
                <a:latin typeface="Times New Roman" panose="02020603050405020304" pitchFamily="18" charset="0"/>
                <a:cs typeface="Times New Roman" panose="02020603050405020304" pitchFamily="18" charset="0"/>
              </a:rPr>
              <a:t>Class A Amplifier Analysis </a:t>
            </a:r>
            <a:endParaRPr lang="en-US" altLang="en-US"/>
          </a:p>
        </p:txBody>
      </p:sp>
      <p:sp>
        <p:nvSpPr>
          <p:cNvPr id="30723" name="Slide Number Placeholder 4">
            <a:extLst>
              <a:ext uri="{FF2B5EF4-FFF2-40B4-BE49-F238E27FC236}">
                <a16:creationId xmlns:a16="http://schemas.microsoft.com/office/drawing/2014/main" id="{2B0F7EB5-3D11-4196-BD75-8D2C076C379A}"/>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09B49D13-34A0-4612-A123-47430EC1DDC2}" type="slidenum">
              <a:rPr lang="en-US" altLang="en-US" sz="1400">
                <a:latin typeface="Arial" panose="020B0604020202020204" pitchFamily="34" charset="0"/>
              </a:rPr>
              <a:pPr/>
              <a:t>21</a:t>
            </a:fld>
            <a:endParaRPr lang="en-US" altLang="en-US" sz="1400">
              <a:latin typeface="Arial" panose="020B0604020202020204" pitchFamily="34" charset="0"/>
            </a:endParaRPr>
          </a:p>
        </p:txBody>
      </p:sp>
      <p:sp>
        <p:nvSpPr>
          <p:cNvPr id="30724" name="Rectangle 5">
            <a:extLst>
              <a:ext uri="{FF2B5EF4-FFF2-40B4-BE49-F238E27FC236}">
                <a16:creationId xmlns:a16="http://schemas.microsoft.com/office/drawing/2014/main" id="{11553A2F-9C18-4817-B09C-9AB962B18DF9}"/>
              </a:ext>
            </a:extLst>
          </p:cNvPr>
          <p:cNvSpPr>
            <a:spLocks noChangeArrowheads="1"/>
          </p:cNvSpPr>
          <p:nvPr/>
        </p:nvSpPr>
        <p:spPr bwMode="auto">
          <a:xfrm>
            <a:off x="2133601" y="1012825"/>
            <a:ext cx="4752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latin typeface="Times New Roman" panose="02020603050405020304" pitchFamily="18" charset="0"/>
                <a:cs typeface="Times New Roman" panose="02020603050405020304" pitchFamily="18" charset="0"/>
              </a:rPr>
              <a:t>By superposition , total collector current is : </a:t>
            </a:r>
          </a:p>
        </p:txBody>
      </p:sp>
      <p:graphicFrame>
        <p:nvGraphicFramePr>
          <p:cNvPr id="30725" name="Object 6">
            <a:extLst>
              <a:ext uri="{FF2B5EF4-FFF2-40B4-BE49-F238E27FC236}">
                <a16:creationId xmlns:a16="http://schemas.microsoft.com/office/drawing/2014/main" id="{1B72BE06-87DB-449A-9A6B-C5D7753743CC}"/>
              </a:ext>
            </a:extLst>
          </p:cNvPr>
          <p:cNvGraphicFramePr>
            <a:graphicFrameLocks noChangeAspect="1"/>
          </p:cNvGraphicFramePr>
          <p:nvPr/>
        </p:nvGraphicFramePr>
        <p:xfrm>
          <a:off x="6632576" y="990601"/>
          <a:ext cx="1978025" cy="479425"/>
        </p:xfrm>
        <a:graphic>
          <a:graphicData uri="http://schemas.openxmlformats.org/presentationml/2006/ole">
            <mc:AlternateContent xmlns:mc="http://schemas.openxmlformats.org/markup-compatibility/2006">
              <mc:Choice xmlns:v="urn:schemas-microsoft-com:vml" Requires="v">
                <p:oleObj spid="_x0000_s3154" name="Equation" r:id="rId3" imgW="1002865" imgH="241195" progId="Equation.3">
                  <p:embed/>
                </p:oleObj>
              </mc:Choice>
              <mc:Fallback>
                <p:oleObj name="Equation" r:id="rId3" imgW="1002865" imgH="241195" progId="Equation.3">
                  <p:embed/>
                  <p:pic>
                    <p:nvPicPr>
                      <p:cNvPr id="30725" name="Object 6">
                        <a:extLst>
                          <a:ext uri="{FF2B5EF4-FFF2-40B4-BE49-F238E27FC236}">
                            <a16:creationId xmlns:a16="http://schemas.microsoft.com/office/drawing/2014/main" id="{1B72BE06-87DB-449A-9A6B-C5D7753743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2576" y="990601"/>
                        <a:ext cx="19780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6" name="Object 6">
            <a:extLst>
              <a:ext uri="{FF2B5EF4-FFF2-40B4-BE49-F238E27FC236}">
                <a16:creationId xmlns:a16="http://schemas.microsoft.com/office/drawing/2014/main" id="{DB06B9B9-57FD-43E7-B464-CAA63478DDB9}"/>
              </a:ext>
            </a:extLst>
          </p:cNvPr>
          <p:cNvGraphicFramePr>
            <a:graphicFrameLocks noChangeAspect="1"/>
          </p:cNvGraphicFramePr>
          <p:nvPr/>
        </p:nvGraphicFramePr>
        <p:xfrm>
          <a:off x="6656389" y="2003426"/>
          <a:ext cx="2276475" cy="481013"/>
        </p:xfrm>
        <a:graphic>
          <a:graphicData uri="http://schemas.openxmlformats.org/presentationml/2006/ole">
            <mc:AlternateContent xmlns:mc="http://schemas.openxmlformats.org/markup-compatibility/2006">
              <mc:Choice xmlns:v="urn:schemas-microsoft-com:vml" Requires="v">
                <p:oleObj spid="_x0000_s3155" name="Equation" r:id="rId5" imgW="1155700" imgH="241300" progId="Equation.3">
                  <p:embed/>
                </p:oleObj>
              </mc:Choice>
              <mc:Fallback>
                <p:oleObj name="Equation" r:id="rId5" imgW="1155700" imgH="241300" progId="Equation.3">
                  <p:embed/>
                  <p:pic>
                    <p:nvPicPr>
                      <p:cNvPr id="30726" name="Object 6">
                        <a:extLst>
                          <a:ext uri="{FF2B5EF4-FFF2-40B4-BE49-F238E27FC236}">
                            <a16:creationId xmlns:a16="http://schemas.microsoft.com/office/drawing/2014/main" id="{DB06B9B9-57FD-43E7-B464-CAA63478DD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6389" y="2003426"/>
                        <a:ext cx="22764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7" name="Rectangle 8">
            <a:extLst>
              <a:ext uri="{FF2B5EF4-FFF2-40B4-BE49-F238E27FC236}">
                <a16:creationId xmlns:a16="http://schemas.microsoft.com/office/drawing/2014/main" id="{08F074A6-D5E3-4C14-ADB0-2DE568487D39}"/>
              </a:ext>
            </a:extLst>
          </p:cNvPr>
          <p:cNvSpPr>
            <a:spLocks noChangeArrowheads="1"/>
          </p:cNvSpPr>
          <p:nvPr/>
        </p:nvSpPr>
        <p:spPr bwMode="auto">
          <a:xfrm>
            <a:off x="2133600" y="2060575"/>
            <a:ext cx="4781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latin typeface="Times New Roman" panose="02020603050405020304" pitchFamily="18" charset="0"/>
                <a:cs typeface="Times New Roman" panose="02020603050405020304" pitchFamily="18" charset="0"/>
              </a:rPr>
              <a:t>By superposition , total collector voltage is : </a:t>
            </a:r>
          </a:p>
        </p:txBody>
      </p:sp>
      <p:sp>
        <p:nvSpPr>
          <p:cNvPr id="30728" name="Rectangle 9">
            <a:extLst>
              <a:ext uri="{FF2B5EF4-FFF2-40B4-BE49-F238E27FC236}">
                <a16:creationId xmlns:a16="http://schemas.microsoft.com/office/drawing/2014/main" id="{EE6E3AC3-6CDD-44EF-8669-3E84D41F3660}"/>
              </a:ext>
            </a:extLst>
          </p:cNvPr>
          <p:cNvSpPr>
            <a:spLocks noChangeArrowheads="1"/>
          </p:cNvSpPr>
          <p:nvPr/>
        </p:nvSpPr>
        <p:spPr bwMode="auto">
          <a:xfrm>
            <a:off x="2133601" y="2895601"/>
            <a:ext cx="568642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buFont typeface="Wingdings" panose="05000000000000000000" pitchFamily="2" charset="2"/>
              <a:buChar char="ü"/>
            </a:pPr>
            <a:r>
              <a:rPr lang="en-US" altLang="en-US" sz="2000">
                <a:latin typeface="Times New Roman" panose="02020603050405020304" pitchFamily="18" charset="0"/>
                <a:cs typeface="Times New Roman" panose="02020603050405020304" pitchFamily="18" charset="0"/>
              </a:rPr>
              <a:t>DC component is created by the DC biasing circuit.</a:t>
            </a:r>
          </a:p>
          <a:p>
            <a:pPr algn="r">
              <a:spcBef>
                <a:spcPts val="600"/>
              </a:spcBef>
              <a:buFont typeface="Wingdings" panose="05000000000000000000" pitchFamily="2" charset="2"/>
              <a:buChar char="ü"/>
            </a:pPr>
            <a:r>
              <a:rPr lang="en-US" altLang="en-US" sz="2000">
                <a:latin typeface="Times New Roman" panose="02020603050405020304" pitchFamily="18" charset="0"/>
                <a:cs typeface="Times New Roman" panose="02020603050405020304" pitchFamily="18" charset="0"/>
              </a:rPr>
              <a:t> AC component is created by small signal </a:t>
            </a:r>
            <a:r>
              <a:rPr lang="en-US" altLang="en-US" sz="2000" i="1">
                <a:latin typeface="Times New Roman" panose="02020603050405020304" pitchFamily="18" charset="0"/>
                <a:cs typeface="Times New Roman" panose="02020603050405020304" pitchFamily="18" charset="0"/>
              </a:rPr>
              <a:t>v</a:t>
            </a:r>
            <a:r>
              <a:rPr lang="en-US" altLang="en-US" sz="2000" baseline="-25000">
                <a:latin typeface="Times New Roman" panose="02020603050405020304" pitchFamily="18" charset="0"/>
                <a:cs typeface="Times New Roman" panose="02020603050405020304" pitchFamily="18" charset="0"/>
              </a:rPr>
              <a:t>C</a:t>
            </a:r>
            <a:r>
              <a:rPr lang="en-US" altLang="en-US" sz="2000">
                <a:latin typeface="Times New Roman" panose="02020603050405020304" pitchFamily="18" charset="0"/>
                <a:cs typeface="Times New Roman" panose="02020603050405020304" pitchFamily="18" charset="0"/>
              </a:rPr>
              <a:t> </a:t>
            </a:r>
          </a:p>
        </p:txBody>
      </p:sp>
      <p:pic>
        <p:nvPicPr>
          <p:cNvPr id="30729" name="Picture 4">
            <a:extLst>
              <a:ext uri="{FF2B5EF4-FFF2-40B4-BE49-F238E27FC236}">
                <a16:creationId xmlns:a16="http://schemas.microsoft.com/office/drawing/2014/main" id="{B568B1C5-75D9-4DA7-B20B-6D468EE8F4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3832225"/>
            <a:ext cx="79263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Rectangle 11">
            <a:extLst>
              <a:ext uri="{FF2B5EF4-FFF2-40B4-BE49-F238E27FC236}">
                <a16:creationId xmlns:a16="http://schemas.microsoft.com/office/drawing/2014/main" id="{308B93EE-9471-493B-98CD-F0B56969166A}"/>
              </a:ext>
            </a:extLst>
          </p:cNvPr>
          <p:cNvSpPr>
            <a:spLocks noChangeArrowheads="1"/>
          </p:cNvSpPr>
          <p:nvPr/>
        </p:nvSpPr>
        <p:spPr bwMode="auto">
          <a:xfrm>
            <a:off x="2286001" y="5508625"/>
            <a:ext cx="3910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latin typeface="Times New Roman" panose="02020603050405020304" pitchFamily="18" charset="0"/>
                <a:cs typeface="Times New Roman" panose="02020603050405020304" pitchFamily="18" charset="0"/>
              </a:rPr>
              <a:t>The total current at collector : </a:t>
            </a:r>
            <a:r>
              <a:rPr lang="en-US" altLang="en-US" sz="2000" i="1">
                <a:latin typeface="Times New Roman" panose="02020603050405020304" pitchFamily="18" charset="0"/>
                <a:cs typeface="Times New Roman" panose="02020603050405020304" pitchFamily="18" charset="0"/>
              </a:rPr>
              <a:t>i</a:t>
            </a:r>
            <a:r>
              <a:rPr lang="en-US" altLang="en-US" sz="2000" i="1" baseline="-25000">
                <a:latin typeface="Times New Roman" panose="02020603050405020304" pitchFamily="18" charset="0"/>
                <a:cs typeface="Times New Roman" panose="02020603050405020304" pitchFamily="18" charset="0"/>
              </a:rPr>
              <a:t>C_Total</a:t>
            </a:r>
          </a:p>
        </p:txBody>
      </p:sp>
      <p:sp>
        <p:nvSpPr>
          <p:cNvPr id="30731" name="Rectangle 12">
            <a:extLst>
              <a:ext uri="{FF2B5EF4-FFF2-40B4-BE49-F238E27FC236}">
                <a16:creationId xmlns:a16="http://schemas.microsoft.com/office/drawing/2014/main" id="{6F3B6C34-9AEA-4827-828A-4FE9B9EAB8EE}"/>
              </a:ext>
            </a:extLst>
          </p:cNvPr>
          <p:cNvSpPr>
            <a:spLocks noChangeArrowheads="1"/>
          </p:cNvSpPr>
          <p:nvPr/>
        </p:nvSpPr>
        <p:spPr bwMode="auto">
          <a:xfrm>
            <a:off x="6540500" y="5508625"/>
            <a:ext cx="412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latin typeface="Times New Roman" panose="02020603050405020304" pitchFamily="18" charset="0"/>
                <a:cs typeface="Times New Roman" panose="02020603050405020304" pitchFamily="18" charset="0"/>
              </a:rPr>
              <a:t>The total voltage at collector : </a:t>
            </a:r>
            <a:r>
              <a:rPr lang="en-US" altLang="en-US" sz="2000" i="1">
                <a:latin typeface="Times New Roman" panose="02020603050405020304" pitchFamily="18" charset="0"/>
                <a:cs typeface="Times New Roman" panose="02020603050405020304" pitchFamily="18" charset="0"/>
              </a:rPr>
              <a:t>v</a:t>
            </a:r>
            <a:r>
              <a:rPr lang="en-US" altLang="en-US" sz="2000" i="1" baseline="-25000">
                <a:latin typeface="Times New Roman" panose="02020603050405020304" pitchFamily="18" charset="0"/>
                <a:cs typeface="Times New Roman" panose="02020603050405020304" pitchFamily="18" charset="0"/>
              </a:rPr>
              <a:t>CE_Total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6991788-F972-4627-AECF-615F2B84370B}"/>
              </a:ext>
            </a:extLst>
          </p:cNvPr>
          <p:cNvSpPr>
            <a:spLocks noGrp="1"/>
          </p:cNvSpPr>
          <p:nvPr>
            <p:ph type="title"/>
          </p:nvPr>
        </p:nvSpPr>
        <p:spPr bwMode="auto">
          <a:xfrm>
            <a:off x="2362200" y="152400"/>
            <a:ext cx="3657600" cy="609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en-US" altLang="en-US"/>
              <a:t>AC load line</a:t>
            </a:r>
          </a:p>
        </p:txBody>
      </p:sp>
      <p:sp>
        <p:nvSpPr>
          <p:cNvPr id="31747" name="Slide Number Placeholder 4">
            <a:extLst>
              <a:ext uri="{FF2B5EF4-FFF2-40B4-BE49-F238E27FC236}">
                <a16:creationId xmlns:a16="http://schemas.microsoft.com/office/drawing/2014/main" id="{5D87B211-6682-4F41-8480-40AE70E8E254}"/>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CC2B5BD4-B789-4F98-82F0-A8D9FC01EAE5}" type="slidenum">
              <a:rPr lang="en-US" altLang="en-US" sz="1400">
                <a:latin typeface="Arial" panose="020B0604020202020204" pitchFamily="34" charset="0"/>
              </a:rPr>
              <a:pPr/>
              <a:t>22</a:t>
            </a:fld>
            <a:endParaRPr lang="en-US" altLang="en-US" sz="1400">
              <a:latin typeface="Arial" panose="020B0604020202020204" pitchFamily="34" charset="0"/>
            </a:endParaRPr>
          </a:p>
        </p:txBody>
      </p:sp>
      <p:sp>
        <p:nvSpPr>
          <p:cNvPr id="31748" name="Rectangle 5">
            <a:extLst>
              <a:ext uri="{FF2B5EF4-FFF2-40B4-BE49-F238E27FC236}">
                <a16:creationId xmlns:a16="http://schemas.microsoft.com/office/drawing/2014/main" id="{1C5D43C3-2C65-494C-830E-4C8E6D0FE135}"/>
              </a:ext>
            </a:extLst>
          </p:cNvPr>
          <p:cNvSpPr>
            <a:spLocks noChangeArrowheads="1"/>
          </p:cNvSpPr>
          <p:nvPr/>
        </p:nvSpPr>
        <p:spPr bwMode="auto">
          <a:xfrm>
            <a:off x="1905001" y="1066800"/>
            <a:ext cx="1668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latin typeface="Times New Roman" panose="02020603050405020304" pitchFamily="18" charset="0"/>
                <a:cs typeface="Times New Roman" panose="02020603050405020304" pitchFamily="18" charset="0"/>
              </a:rPr>
              <a:t>We know that </a:t>
            </a:r>
          </a:p>
        </p:txBody>
      </p:sp>
      <p:sp>
        <p:nvSpPr>
          <p:cNvPr id="31749" name="Rectangle 6">
            <a:extLst>
              <a:ext uri="{FF2B5EF4-FFF2-40B4-BE49-F238E27FC236}">
                <a16:creationId xmlns:a16="http://schemas.microsoft.com/office/drawing/2014/main" id="{ED248C3B-0073-4834-90BB-73D629D1306D}"/>
              </a:ext>
            </a:extLst>
          </p:cNvPr>
          <p:cNvSpPr>
            <a:spLocks noChangeArrowheads="1"/>
          </p:cNvSpPr>
          <p:nvPr/>
        </p:nvSpPr>
        <p:spPr bwMode="auto">
          <a:xfrm>
            <a:off x="1752601" y="1676400"/>
            <a:ext cx="811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latin typeface="Times New Roman" panose="02020603050405020304" pitchFamily="18" charset="0"/>
                <a:cs typeface="Times New Roman" panose="02020603050405020304" pitchFamily="18" charset="0"/>
              </a:rPr>
              <a:t>But    </a:t>
            </a:r>
          </a:p>
        </p:txBody>
      </p:sp>
      <p:graphicFrame>
        <p:nvGraphicFramePr>
          <p:cNvPr id="31750" name="Object 6">
            <a:extLst>
              <a:ext uri="{FF2B5EF4-FFF2-40B4-BE49-F238E27FC236}">
                <a16:creationId xmlns:a16="http://schemas.microsoft.com/office/drawing/2014/main" id="{1905085C-9115-4EA4-A5D9-1AE1F85DB8D4}"/>
              </a:ext>
            </a:extLst>
          </p:cNvPr>
          <p:cNvGraphicFramePr>
            <a:graphicFrameLocks noChangeAspect="1"/>
          </p:cNvGraphicFramePr>
          <p:nvPr/>
        </p:nvGraphicFramePr>
        <p:xfrm>
          <a:off x="1905001" y="2241550"/>
          <a:ext cx="7839075" cy="958850"/>
        </p:xfrm>
        <a:graphic>
          <a:graphicData uri="http://schemas.openxmlformats.org/presentationml/2006/ole">
            <mc:AlternateContent xmlns:mc="http://schemas.openxmlformats.org/markup-compatibility/2006">
              <mc:Choice xmlns:v="urn:schemas-microsoft-com:vml" Requires="v">
                <p:oleObj spid="_x0000_s4218" name="Equation" r:id="rId3" imgW="3975100" imgH="482600" progId="Equation.3">
                  <p:embed/>
                </p:oleObj>
              </mc:Choice>
              <mc:Fallback>
                <p:oleObj name="Equation" r:id="rId3" imgW="3975100" imgH="482600" progId="Equation.3">
                  <p:embed/>
                  <p:pic>
                    <p:nvPicPr>
                      <p:cNvPr id="31750" name="Object 6">
                        <a:extLst>
                          <a:ext uri="{FF2B5EF4-FFF2-40B4-BE49-F238E27FC236}">
                            <a16:creationId xmlns:a16="http://schemas.microsoft.com/office/drawing/2014/main" id="{1905085C-9115-4EA4-A5D9-1AE1F85DB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1" y="2241550"/>
                        <a:ext cx="7839075"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1" name="Object 5">
            <a:extLst>
              <a:ext uri="{FF2B5EF4-FFF2-40B4-BE49-F238E27FC236}">
                <a16:creationId xmlns:a16="http://schemas.microsoft.com/office/drawing/2014/main" id="{59FB7EAD-9A2A-4606-AC94-4BC1AC5AA06E}"/>
              </a:ext>
            </a:extLst>
          </p:cNvPr>
          <p:cNvGraphicFramePr>
            <a:graphicFrameLocks noChangeAspect="1"/>
          </p:cNvGraphicFramePr>
          <p:nvPr/>
        </p:nvGraphicFramePr>
        <p:xfrm>
          <a:off x="2324101" y="1676401"/>
          <a:ext cx="8283575" cy="468313"/>
        </p:xfrm>
        <a:graphic>
          <a:graphicData uri="http://schemas.openxmlformats.org/presentationml/2006/ole">
            <mc:AlternateContent xmlns:mc="http://schemas.openxmlformats.org/markup-compatibility/2006">
              <mc:Choice xmlns:v="urn:schemas-microsoft-com:vml" Requires="v">
                <p:oleObj spid="_x0000_s4219" name="Equation" r:id="rId5" imgW="4318000" imgH="241300" progId="Equation.3">
                  <p:embed/>
                </p:oleObj>
              </mc:Choice>
              <mc:Fallback>
                <p:oleObj name="Equation" r:id="rId5" imgW="4318000" imgH="241300" progId="Equation.3">
                  <p:embed/>
                  <p:pic>
                    <p:nvPicPr>
                      <p:cNvPr id="31751" name="Object 5">
                        <a:extLst>
                          <a:ext uri="{FF2B5EF4-FFF2-40B4-BE49-F238E27FC236}">
                            <a16:creationId xmlns:a16="http://schemas.microsoft.com/office/drawing/2014/main" id="{59FB7EAD-9A2A-4606-AC94-4BC1AC5AA0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4101" y="1676401"/>
                        <a:ext cx="82835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2" name="Object 6">
            <a:extLst>
              <a:ext uri="{FF2B5EF4-FFF2-40B4-BE49-F238E27FC236}">
                <a16:creationId xmlns:a16="http://schemas.microsoft.com/office/drawing/2014/main" id="{2979AF05-71A8-498B-9077-F5D908FF435E}"/>
              </a:ext>
            </a:extLst>
          </p:cNvPr>
          <p:cNvGraphicFramePr>
            <a:graphicFrameLocks noChangeAspect="1"/>
          </p:cNvGraphicFramePr>
          <p:nvPr/>
        </p:nvGraphicFramePr>
        <p:xfrm>
          <a:off x="1916114" y="3276600"/>
          <a:ext cx="3233737" cy="1847850"/>
        </p:xfrm>
        <a:graphic>
          <a:graphicData uri="http://schemas.openxmlformats.org/presentationml/2006/ole">
            <mc:AlternateContent xmlns:mc="http://schemas.openxmlformats.org/markup-compatibility/2006">
              <mc:Choice xmlns:v="urn:schemas-microsoft-com:vml" Requires="v">
                <p:oleObj spid="_x0000_s4220" name="Equation" r:id="rId7" imgW="1752600" imgH="990600" progId="Equation.3">
                  <p:embed/>
                </p:oleObj>
              </mc:Choice>
              <mc:Fallback>
                <p:oleObj name="Equation" r:id="rId7" imgW="1752600" imgH="990600" progId="Equation.3">
                  <p:embed/>
                  <p:pic>
                    <p:nvPicPr>
                      <p:cNvPr id="31752" name="Object 6">
                        <a:extLst>
                          <a:ext uri="{FF2B5EF4-FFF2-40B4-BE49-F238E27FC236}">
                            <a16:creationId xmlns:a16="http://schemas.microsoft.com/office/drawing/2014/main" id="{2979AF05-71A8-498B-9077-F5D908FF43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6114" y="3276600"/>
                        <a:ext cx="3233737"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1753" name="Picture 7">
            <a:extLst>
              <a:ext uri="{FF2B5EF4-FFF2-40B4-BE49-F238E27FC236}">
                <a16:creationId xmlns:a16="http://schemas.microsoft.com/office/drawing/2014/main" id="{A42128A9-C885-4575-8DD6-69693290B3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3429000"/>
            <a:ext cx="49720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4F82046D-60E1-423D-8148-51347AC553AD}"/>
              </a:ext>
            </a:extLst>
          </p:cNvPr>
          <p:cNvSpPr>
            <a:spLocks noGrp="1"/>
          </p:cNvSpPr>
          <p:nvPr>
            <p:ph type="title"/>
          </p:nvPr>
        </p:nvSpPr>
        <p:spPr bwMode="auto">
          <a:xfrm>
            <a:off x="2362200" y="152400"/>
            <a:ext cx="69342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zh-TW">
                <a:latin typeface="Times New Roman" panose="02020603050405020304" pitchFamily="18" charset="0"/>
                <a:ea typeface="PMingLiU" panose="020B0604030504040204" pitchFamily="18" charset="-120"/>
                <a:cs typeface="Times New Roman" panose="02020603050405020304" pitchFamily="18" charset="0"/>
              </a:rPr>
              <a:t>DC Biasing + AC signal</a:t>
            </a:r>
            <a:endParaRPr lang="en-US" altLang="en-US">
              <a:ea typeface="PMingLiU" panose="020B0604030504040204" pitchFamily="18" charset="-120"/>
              <a:cs typeface="Times New Roman" panose="02020603050405020304" pitchFamily="18" charset="0"/>
            </a:endParaRPr>
          </a:p>
        </p:txBody>
      </p:sp>
      <p:sp>
        <p:nvSpPr>
          <p:cNvPr id="32771" name="Slide Number Placeholder 4">
            <a:extLst>
              <a:ext uri="{FF2B5EF4-FFF2-40B4-BE49-F238E27FC236}">
                <a16:creationId xmlns:a16="http://schemas.microsoft.com/office/drawing/2014/main" id="{1F863E52-64CE-4A07-9C4C-92D002DD5565}"/>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3D283375-82CB-4B77-AF30-F07B33A59CE4}" type="slidenum">
              <a:rPr lang="en-US" altLang="en-US" sz="1400">
                <a:latin typeface="Arial" panose="020B0604020202020204" pitchFamily="34" charset="0"/>
              </a:rPr>
              <a:pPr/>
              <a:t>23</a:t>
            </a:fld>
            <a:endParaRPr lang="en-US" altLang="en-US" sz="1400">
              <a:latin typeface="Arial" panose="020B0604020202020204" pitchFamily="34" charset="0"/>
            </a:endParaRPr>
          </a:p>
        </p:txBody>
      </p:sp>
      <p:sp>
        <p:nvSpPr>
          <p:cNvPr id="32772" name="Rectangle 3">
            <a:extLst>
              <a:ext uri="{FF2B5EF4-FFF2-40B4-BE49-F238E27FC236}">
                <a16:creationId xmlns:a16="http://schemas.microsoft.com/office/drawing/2014/main" id="{04B2BFB8-BFD0-42B7-B1FB-5064F3D84D80}"/>
              </a:ext>
            </a:extLst>
          </p:cNvPr>
          <p:cNvSpPr txBox="1">
            <a:spLocks noChangeArrowheads="1"/>
          </p:cNvSpPr>
          <p:nvPr/>
        </p:nvSpPr>
        <p:spPr bwMode="auto">
          <a:xfrm>
            <a:off x="1685925" y="3886200"/>
            <a:ext cx="861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19088" indent="-319088">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nSpc>
                <a:spcPct val="90000"/>
              </a:lnSpc>
              <a:spcBef>
                <a:spcPts val="700"/>
              </a:spcBef>
              <a:buClr>
                <a:schemeClr val="accent2"/>
              </a:buClr>
              <a:buSzPct val="60000"/>
              <a:buFont typeface="Wingdings" panose="05000000000000000000" pitchFamily="2" charset="2"/>
              <a:buChar char=""/>
            </a:pPr>
            <a:r>
              <a:rPr lang="en-US" altLang="zh-TW">
                <a:latin typeface="Times New Roman" panose="02020603050405020304" pitchFamily="18" charset="0"/>
                <a:ea typeface="PMingLiU" panose="020B0604030504040204" pitchFamily="18" charset="-120"/>
                <a:cs typeface="Times New Roman" panose="02020603050405020304" pitchFamily="18" charset="0"/>
              </a:rPr>
              <a:t>When an </a:t>
            </a:r>
            <a:r>
              <a:rPr lang="en-US" altLang="zh-TW" b="1">
                <a:latin typeface="Times New Roman" panose="02020603050405020304" pitchFamily="18" charset="0"/>
                <a:ea typeface="PMingLiU" panose="020B0604030504040204" pitchFamily="18" charset="-120"/>
                <a:cs typeface="Times New Roman" panose="02020603050405020304" pitchFamily="18" charset="0"/>
              </a:rPr>
              <a:t>ac signal</a:t>
            </a:r>
            <a:r>
              <a:rPr lang="en-US" altLang="zh-TW">
                <a:latin typeface="Times New Roman" panose="02020603050405020304" pitchFamily="18" charset="0"/>
                <a:ea typeface="PMingLiU" panose="020B0604030504040204" pitchFamily="18" charset="-120"/>
                <a:cs typeface="Times New Roman" panose="02020603050405020304" pitchFamily="18" charset="0"/>
              </a:rPr>
              <a:t> is applied to the base of the transistor, </a:t>
            </a:r>
            <a:r>
              <a:rPr lang="en-US" altLang="zh-TW" i="1">
                <a:latin typeface="Times New Roman" panose="02020603050405020304" pitchFamily="18" charset="0"/>
                <a:ea typeface="PMingLiU" panose="020B0604030504040204" pitchFamily="18" charset="-120"/>
                <a:cs typeface="Times New Roman" panose="02020603050405020304" pitchFamily="18" charset="0"/>
              </a:rPr>
              <a:t>I</a:t>
            </a:r>
            <a:r>
              <a:rPr lang="en-US" altLang="zh-TW" i="1" baseline="-30000">
                <a:latin typeface="Times New Roman" panose="02020603050405020304" pitchFamily="18" charset="0"/>
                <a:ea typeface="PMingLiU" panose="020B0604030504040204" pitchFamily="18" charset="-120"/>
                <a:cs typeface="Times New Roman" panose="02020603050405020304" pitchFamily="18" charset="0"/>
              </a:rPr>
              <a:t>C</a:t>
            </a:r>
            <a:r>
              <a:rPr lang="en-US" altLang="zh-TW">
                <a:latin typeface="Times New Roman" panose="02020603050405020304" pitchFamily="18" charset="0"/>
                <a:ea typeface="PMingLiU" panose="020B0604030504040204" pitchFamily="18" charset="-120"/>
                <a:cs typeface="Times New Roman" panose="02020603050405020304" pitchFamily="18" charset="0"/>
              </a:rPr>
              <a:t> and </a:t>
            </a:r>
            <a:r>
              <a:rPr lang="en-US" altLang="zh-TW" i="1">
                <a:latin typeface="Times New Roman" panose="02020603050405020304" pitchFamily="18" charset="0"/>
                <a:ea typeface="PMingLiU" panose="020B0604030504040204" pitchFamily="18" charset="-120"/>
                <a:cs typeface="Times New Roman" panose="02020603050405020304" pitchFamily="18" charset="0"/>
              </a:rPr>
              <a:t>V</a:t>
            </a:r>
            <a:r>
              <a:rPr lang="en-US" altLang="zh-TW" i="1" baseline="-30000">
                <a:latin typeface="Times New Roman" panose="02020603050405020304" pitchFamily="18" charset="0"/>
                <a:ea typeface="PMingLiU" panose="020B0604030504040204" pitchFamily="18" charset="-120"/>
                <a:cs typeface="Times New Roman" panose="02020603050405020304" pitchFamily="18" charset="0"/>
              </a:rPr>
              <a:t>CE</a:t>
            </a:r>
            <a:r>
              <a:rPr lang="en-US" altLang="zh-TW">
                <a:latin typeface="Times New Roman" panose="02020603050405020304" pitchFamily="18" charset="0"/>
                <a:ea typeface="PMingLiU" panose="020B0604030504040204" pitchFamily="18" charset="-120"/>
                <a:cs typeface="Times New Roman" panose="02020603050405020304" pitchFamily="18" charset="0"/>
              </a:rPr>
              <a:t> will both vary around their </a:t>
            </a:r>
            <a:r>
              <a:rPr lang="en-US" altLang="zh-TW" i="1">
                <a:latin typeface="Times New Roman" panose="02020603050405020304" pitchFamily="18" charset="0"/>
                <a:ea typeface="PMingLiU" panose="020B0604030504040204" pitchFamily="18" charset="-120"/>
                <a:cs typeface="Times New Roman" panose="02020603050405020304" pitchFamily="18" charset="0"/>
              </a:rPr>
              <a:t>Q</a:t>
            </a:r>
            <a:r>
              <a:rPr lang="en-US" altLang="zh-TW">
                <a:latin typeface="Times New Roman" panose="02020603050405020304" pitchFamily="18" charset="0"/>
                <a:ea typeface="PMingLiU" panose="020B0604030504040204" pitchFamily="18" charset="-120"/>
                <a:cs typeface="Times New Roman" panose="02020603050405020304" pitchFamily="18" charset="0"/>
              </a:rPr>
              <a:t>-point values. </a:t>
            </a:r>
          </a:p>
          <a:p>
            <a:pPr>
              <a:lnSpc>
                <a:spcPct val="90000"/>
              </a:lnSpc>
              <a:spcBef>
                <a:spcPts val="700"/>
              </a:spcBef>
              <a:buClr>
                <a:schemeClr val="accent2"/>
              </a:buClr>
              <a:buSzPct val="60000"/>
              <a:buFont typeface="Wingdings" panose="05000000000000000000" pitchFamily="2" charset="2"/>
              <a:buChar char=""/>
            </a:pPr>
            <a:r>
              <a:rPr lang="en-US" altLang="zh-TW">
                <a:latin typeface="Times New Roman" panose="02020603050405020304" pitchFamily="18" charset="0"/>
                <a:ea typeface="PMingLiU" panose="020B0604030504040204" pitchFamily="18" charset="-120"/>
                <a:cs typeface="Times New Roman" panose="02020603050405020304" pitchFamily="18" charset="0"/>
              </a:rPr>
              <a:t>When the </a:t>
            </a:r>
            <a:r>
              <a:rPr lang="en-US" altLang="zh-TW" i="1">
                <a:latin typeface="Times New Roman" panose="02020603050405020304" pitchFamily="18" charset="0"/>
                <a:ea typeface="PMingLiU" panose="020B0604030504040204" pitchFamily="18" charset="-120"/>
                <a:cs typeface="Times New Roman" panose="02020603050405020304" pitchFamily="18" charset="0"/>
              </a:rPr>
              <a:t>Q</a:t>
            </a:r>
            <a:r>
              <a:rPr lang="en-US" altLang="zh-TW">
                <a:latin typeface="Times New Roman" panose="02020603050405020304" pitchFamily="18" charset="0"/>
                <a:ea typeface="PMingLiU" panose="020B0604030504040204" pitchFamily="18" charset="-120"/>
                <a:cs typeface="Times New Roman" panose="02020603050405020304" pitchFamily="18" charset="0"/>
              </a:rPr>
              <a:t>-point is </a:t>
            </a:r>
            <a:r>
              <a:rPr lang="en-US" altLang="zh-TW" b="1">
                <a:latin typeface="Times New Roman" panose="02020603050405020304" pitchFamily="18" charset="0"/>
                <a:ea typeface="PMingLiU" panose="020B0604030504040204" pitchFamily="18" charset="-120"/>
                <a:cs typeface="Times New Roman" panose="02020603050405020304" pitchFamily="18" charset="0"/>
              </a:rPr>
              <a:t>centered</a:t>
            </a:r>
            <a:r>
              <a:rPr lang="en-US" altLang="zh-TW">
                <a:latin typeface="Times New Roman" panose="02020603050405020304" pitchFamily="18" charset="0"/>
                <a:ea typeface="PMingLiU" panose="020B0604030504040204" pitchFamily="18" charset="-120"/>
                <a:cs typeface="Times New Roman" panose="02020603050405020304" pitchFamily="18" charset="0"/>
              </a:rPr>
              <a:t>, </a:t>
            </a:r>
            <a:r>
              <a:rPr lang="en-US" altLang="zh-TW" i="1">
                <a:latin typeface="Times New Roman" panose="02020603050405020304" pitchFamily="18" charset="0"/>
                <a:ea typeface="PMingLiU" panose="020B0604030504040204" pitchFamily="18" charset="-120"/>
                <a:cs typeface="Times New Roman" panose="02020603050405020304" pitchFamily="18" charset="0"/>
              </a:rPr>
              <a:t>I</a:t>
            </a:r>
            <a:r>
              <a:rPr lang="en-US" altLang="zh-TW" i="1" baseline="-30000">
                <a:latin typeface="Times New Roman" panose="02020603050405020304" pitchFamily="18" charset="0"/>
                <a:ea typeface="PMingLiU" panose="020B0604030504040204" pitchFamily="18" charset="-120"/>
                <a:cs typeface="Times New Roman" panose="02020603050405020304" pitchFamily="18" charset="0"/>
              </a:rPr>
              <a:t>C</a:t>
            </a:r>
            <a:r>
              <a:rPr lang="en-US" altLang="zh-TW">
                <a:latin typeface="Times New Roman" panose="02020603050405020304" pitchFamily="18" charset="0"/>
                <a:ea typeface="PMingLiU" panose="020B0604030504040204" pitchFamily="18" charset="-120"/>
                <a:cs typeface="Times New Roman" panose="02020603050405020304" pitchFamily="18" charset="0"/>
              </a:rPr>
              <a:t> and </a:t>
            </a:r>
            <a:r>
              <a:rPr lang="en-US" altLang="zh-TW" i="1">
                <a:latin typeface="Times New Roman" panose="02020603050405020304" pitchFamily="18" charset="0"/>
                <a:ea typeface="PMingLiU" panose="020B0604030504040204" pitchFamily="18" charset="-120"/>
                <a:cs typeface="Times New Roman" panose="02020603050405020304" pitchFamily="18" charset="0"/>
              </a:rPr>
              <a:t>V</a:t>
            </a:r>
            <a:r>
              <a:rPr lang="en-US" altLang="zh-TW" i="1" baseline="-30000">
                <a:latin typeface="Times New Roman" panose="02020603050405020304" pitchFamily="18" charset="0"/>
                <a:ea typeface="PMingLiU" panose="020B0604030504040204" pitchFamily="18" charset="-120"/>
                <a:cs typeface="Times New Roman" panose="02020603050405020304" pitchFamily="18" charset="0"/>
              </a:rPr>
              <a:t>CE</a:t>
            </a:r>
            <a:r>
              <a:rPr lang="en-US" altLang="zh-TW">
                <a:latin typeface="Times New Roman" panose="02020603050405020304" pitchFamily="18" charset="0"/>
                <a:ea typeface="PMingLiU" panose="020B0604030504040204" pitchFamily="18" charset="-120"/>
                <a:cs typeface="Times New Roman" panose="02020603050405020304" pitchFamily="18" charset="0"/>
              </a:rPr>
              <a:t> can both make the </a:t>
            </a:r>
            <a:r>
              <a:rPr lang="en-US" altLang="zh-TW" b="1">
                <a:latin typeface="Times New Roman" panose="02020603050405020304" pitchFamily="18" charset="0"/>
                <a:ea typeface="PMingLiU" panose="020B0604030504040204" pitchFamily="18" charset="-120"/>
                <a:cs typeface="Times New Roman" panose="02020603050405020304" pitchFamily="18" charset="0"/>
              </a:rPr>
              <a:t>maximum</a:t>
            </a:r>
            <a:r>
              <a:rPr lang="en-US" altLang="zh-TW">
                <a:latin typeface="Times New Roman" panose="02020603050405020304" pitchFamily="18" charset="0"/>
                <a:ea typeface="PMingLiU" panose="020B0604030504040204" pitchFamily="18" charset="-120"/>
                <a:cs typeface="Times New Roman" panose="02020603050405020304" pitchFamily="18" charset="0"/>
              </a:rPr>
              <a:t> possible transitions above and below their initial dc values. </a:t>
            </a:r>
          </a:p>
          <a:p>
            <a:pPr>
              <a:lnSpc>
                <a:spcPct val="90000"/>
              </a:lnSpc>
              <a:spcBef>
                <a:spcPts val="700"/>
              </a:spcBef>
              <a:buClr>
                <a:schemeClr val="accent2"/>
              </a:buClr>
              <a:buSzPct val="60000"/>
              <a:buFont typeface="Wingdings" panose="05000000000000000000" pitchFamily="2" charset="2"/>
              <a:buChar char=""/>
            </a:pPr>
            <a:r>
              <a:rPr lang="en-US" altLang="zh-TW">
                <a:latin typeface="Times New Roman" panose="02020603050405020304" pitchFamily="18" charset="0"/>
                <a:ea typeface="PMingLiU" panose="020B0604030504040204" pitchFamily="18" charset="-120"/>
                <a:cs typeface="Times New Roman" panose="02020603050405020304" pitchFamily="18" charset="0"/>
              </a:rPr>
              <a:t>When the </a:t>
            </a:r>
            <a:r>
              <a:rPr lang="en-US" altLang="zh-TW" i="1">
                <a:latin typeface="Times New Roman" panose="02020603050405020304" pitchFamily="18" charset="0"/>
                <a:ea typeface="PMingLiU" panose="020B0604030504040204" pitchFamily="18" charset="-120"/>
                <a:cs typeface="Times New Roman" panose="02020603050405020304" pitchFamily="18" charset="0"/>
              </a:rPr>
              <a:t>Q</a:t>
            </a:r>
            <a:r>
              <a:rPr lang="en-US" altLang="zh-TW">
                <a:latin typeface="Times New Roman" panose="02020603050405020304" pitchFamily="18" charset="0"/>
                <a:ea typeface="PMingLiU" panose="020B0604030504040204" pitchFamily="18" charset="-120"/>
                <a:cs typeface="Times New Roman" panose="02020603050405020304" pitchFamily="18" charset="0"/>
              </a:rPr>
              <a:t>-point is </a:t>
            </a:r>
            <a:r>
              <a:rPr lang="en-US" altLang="zh-TW" b="1">
                <a:latin typeface="Times New Roman" panose="02020603050405020304" pitchFamily="18" charset="0"/>
                <a:ea typeface="PMingLiU" panose="020B0604030504040204" pitchFamily="18" charset="-120"/>
                <a:cs typeface="Times New Roman" panose="02020603050405020304" pitchFamily="18" charset="0"/>
              </a:rPr>
              <a:t>above</a:t>
            </a:r>
            <a:r>
              <a:rPr lang="en-US" altLang="zh-TW">
                <a:latin typeface="Times New Roman" panose="02020603050405020304" pitchFamily="18" charset="0"/>
                <a:ea typeface="PMingLiU" panose="020B0604030504040204" pitchFamily="18" charset="-120"/>
                <a:cs typeface="Times New Roman" panose="02020603050405020304" pitchFamily="18" charset="0"/>
              </a:rPr>
              <a:t> the center on the load line, the input signal may cause the transistor to saturate.  When this happens, a part of the output signal will be </a:t>
            </a:r>
            <a:r>
              <a:rPr lang="en-US" altLang="zh-TW" b="1" i="1">
                <a:latin typeface="Times New Roman" panose="02020603050405020304" pitchFamily="18" charset="0"/>
                <a:ea typeface="PMingLiU" panose="020B0604030504040204" pitchFamily="18" charset="-120"/>
                <a:cs typeface="Times New Roman" panose="02020603050405020304" pitchFamily="18" charset="0"/>
              </a:rPr>
              <a:t>clipped </a:t>
            </a:r>
            <a:r>
              <a:rPr lang="en-US" altLang="zh-TW">
                <a:latin typeface="Times New Roman" panose="02020603050405020304" pitchFamily="18" charset="0"/>
                <a:ea typeface="PMingLiU" panose="020B0604030504040204" pitchFamily="18" charset="-120"/>
                <a:cs typeface="Times New Roman" panose="02020603050405020304" pitchFamily="18" charset="0"/>
              </a:rPr>
              <a:t>off. </a:t>
            </a:r>
          </a:p>
          <a:p>
            <a:pPr>
              <a:lnSpc>
                <a:spcPct val="90000"/>
              </a:lnSpc>
              <a:spcBef>
                <a:spcPts val="700"/>
              </a:spcBef>
              <a:buClr>
                <a:schemeClr val="accent2"/>
              </a:buClr>
              <a:buSzPct val="60000"/>
              <a:buFont typeface="Wingdings" panose="05000000000000000000" pitchFamily="2" charset="2"/>
              <a:buChar char=""/>
            </a:pPr>
            <a:r>
              <a:rPr lang="en-US" altLang="zh-TW">
                <a:latin typeface="Times New Roman" panose="02020603050405020304" pitchFamily="18" charset="0"/>
                <a:ea typeface="PMingLiU" panose="020B0604030504040204" pitchFamily="18" charset="-120"/>
                <a:cs typeface="Times New Roman" panose="02020603050405020304" pitchFamily="18" charset="0"/>
              </a:rPr>
              <a:t>When the </a:t>
            </a:r>
            <a:r>
              <a:rPr lang="en-US" altLang="zh-TW" i="1">
                <a:latin typeface="Times New Roman" panose="02020603050405020304" pitchFamily="18" charset="0"/>
                <a:ea typeface="PMingLiU" panose="020B0604030504040204" pitchFamily="18" charset="-120"/>
                <a:cs typeface="Times New Roman" panose="02020603050405020304" pitchFamily="18" charset="0"/>
              </a:rPr>
              <a:t>Q</a:t>
            </a:r>
            <a:r>
              <a:rPr lang="en-US" altLang="zh-TW">
                <a:latin typeface="Times New Roman" panose="02020603050405020304" pitchFamily="18" charset="0"/>
                <a:ea typeface="PMingLiU" panose="020B0604030504040204" pitchFamily="18" charset="-120"/>
                <a:cs typeface="Times New Roman" panose="02020603050405020304" pitchFamily="18" charset="0"/>
              </a:rPr>
              <a:t>-point is </a:t>
            </a:r>
            <a:r>
              <a:rPr lang="en-US" altLang="zh-TW" b="1">
                <a:latin typeface="Times New Roman" panose="02020603050405020304" pitchFamily="18" charset="0"/>
                <a:ea typeface="PMingLiU" panose="020B0604030504040204" pitchFamily="18" charset="-120"/>
                <a:cs typeface="Times New Roman" panose="02020603050405020304" pitchFamily="18" charset="0"/>
              </a:rPr>
              <a:t>below</a:t>
            </a:r>
            <a:r>
              <a:rPr lang="en-US" altLang="zh-TW">
                <a:latin typeface="Times New Roman" panose="02020603050405020304" pitchFamily="18" charset="0"/>
                <a:ea typeface="PMingLiU" panose="020B0604030504040204" pitchFamily="18" charset="-120"/>
                <a:cs typeface="Times New Roman" panose="02020603050405020304" pitchFamily="18" charset="0"/>
              </a:rPr>
              <a:t> midpoint on the load line, the input signal may cause the transistor to cutoff.  This can also cause a portion of the output signal to be clipped. </a:t>
            </a:r>
          </a:p>
        </p:txBody>
      </p:sp>
      <p:pic>
        <p:nvPicPr>
          <p:cNvPr id="32773" name="Picture 1">
            <a:extLst>
              <a:ext uri="{FF2B5EF4-FFF2-40B4-BE49-F238E27FC236}">
                <a16:creationId xmlns:a16="http://schemas.microsoft.com/office/drawing/2014/main" id="{CEA3624F-72E2-4610-B79E-C75E665DC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1066800"/>
            <a:ext cx="88487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55ED3F3-55D9-4D19-B31F-4EC2973EEDCB}"/>
              </a:ext>
            </a:extLst>
          </p:cNvPr>
          <p:cNvSpPr>
            <a:spLocks noGrp="1"/>
          </p:cNvSpPr>
          <p:nvPr>
            <p:ph type="title"/>
          </p:nvPr>
        </p:nvSpPr>
        <p:spPr bwMode="auto">
          <a:xfrm>
            <a:off x="2362200" y="152400"/>
            <a:ext cx="45720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4000"/>
              <a:t>Power Calculation</a:t>
            </a:r>
          </a:p>
        </p:txBody>
      </p:sp>
      <p:sp>
        <p:nvSpPr>
          <p:cNvPr id="33795" name="Slide Number Placeholder 4">
            <a:extLst>
              <a:ext uri="{FF2B5EF4-FFF2-40B4-BE49-F238E27FC236}">
                <a16:creationId xmlns:a16="http://schemas.microsoft.com/office/drawing/2014/main" id="{4534104C-6747-417C-B540-CCC842428173}"/>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1B3A3709-DA16-4A84-B66E-711E3D41C596}" type="slidenum">
              <a:rPr lang="en-US" altLang="en-US" sz="1400">
                <a:latin typeface="Arial" panose="020B0604020202020204" pitchFamily="34" charset="0"/>
              </a:rPr>
              <a:pPr/>
              <a:t>24</a:t>
            </a:fld>
            <a:endParaRPr lang="en-US" altLang="en-US" sz="1400">
              <a:latin typeface="Arial" panose="020B0604020202020204" pitchFamily="34" charset="0"/>
            </a:endParaRPr>
          </a:p>
        </p:txBody>
      </p:sp>
      <p:graphicFrame>
        <p:nvGraphicFramePr>
          <p:cNvPr id="33796" name="Object 5">
            <a:extLst>
              <a:ext uri="{FF2B5EF4-FFF2-40B4-BE49-F238E27FC236}">
                <a16:creationId xmlns:a16="http://schemas.microsoft.com/office/drawing/2014/main" id="{5C18F30B-3D02-4874-B9BF-68893CC26C7E}"/>
              </a:ext>
            </a:extLst>
          </p:cNvPr>
          <p:cNvGraphicFramePr>
            <a:graphicFrameLocks noChangeAspect="1"/>
          </p:cNvGraphicFramePr>
          <p:nvPr/>
        </p:nvGraphicFramePr>
        <p:xfrm>
          <a:off x="6096000" y="1350964"/>
          <a:ext cx="4267200" cy="3506787"/>
        </p:xfrm>
        <a:graphic>
          <a:graphicData uri="http://schemas.openxmlformats.org/presentationml/2006/ole">
            <mc:AlternateContent xmlns:mc="http://schemas.openxmlformats.org/markup-compatibility/2006">
              <mc:Choice xmlns:v="urn:schemas-microsoft-com:vml" Requires="v">
                <p:oleObj spid="_x0000_s5402" r:id="rId3" imgW="3529584" imgH="2909316" progId="">
                  <p:embed/>
                </p:oleObj>
              </mc:Choice>
              <mc:Fallback>
                <p:oleObj r:id="rId3" imgW="3529584" imgH="2909316" progId="">
                  <p:embed/>
                  <p:pic>
                    <p:nvPicPr>
                      <p:cNvPr id="33796" name="Object 5">
                        <a:extLst>
                          <a:ext uri="{FF2B5EF4-FFF2-40B4-BE49-F238E27FC236}">
                            <a16:creationId xmlns:a16="http://schemas.microsoft.com/office/drawing/2014/main" id="{5C18F30B-3D02-4874-B9BF-68893CC26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350964"/>
                        <a:ext cx="4267200" cy="350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7" name="Text Box 5">
            <a:extLst>
              <a:ext uri="{FF2B5EF4-FFF2-40B4-BE49-F238E27FC236}">
                <a16:creationId xmlns:a16="http://schemas.microsoft.com/office/drawing/2014/main" id="{B470D74C-F155-48F2-8467-7CD6667F2300}"/>
              </a:ext>
            </a:extLst>
          </p:cNvPr>
          <p:cNvSpPr txBox="1">
            <a:spLocks noChangeArrowheads="1"/>
          </p:cNvSpPr>
          <p:nvPr/>
        </p:nvSpPr>
        <p:spPr bwMode="auto">
          <a:xfrm>
            <a:off x="1905000" y="1503363"/>
            <a:ext cx="52578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spcBef>
                <a:spcPct val="50000"/>
              </a:spcBef>
            </a:pPr>
            <a:r>
              <a:rPr lang="en-US" altLang="zh-TW" sz="2000">
                <a:latin typeface="Times New Roman" panose="02020603050405020304" pitchFamily="18" charset="0"/>
                <a:ea typeface="PMingLiU" panose="020B0604030504040204" pitchFamily="18" charset="-120"/>
                <a:cs typeface="Times New Roman" panose="02020603050405020304" pitchFamily="18" charset="0"/>
              </a:rPr>
              <a:t>The total DC power,  </a:t>
            </a:r>
            <a:r>
              <a:rPr lang="en-US" altLang="zh-TW" sz="2000" i="1">
                <a:latin typeface="Times New Roman" panose="02020603050405020304" pitchFamily="18" charset="0"/>
                <a:ea typeface="PMingLiU" panose="020B0604030504040204" pitchFamily="18" charset="-120"/>
                <a:cs typeface="Times New Roman" panose="02020603050405020304" pitchFamily="18" charset="0"/>
              </a:rPr>
              <a:t>P</a:t>
            </a:r>
            <a:r>
              <a:rPr lang="en-US" altLang="zh-TW" sz="2000" i="1" baseline="-30000">
                <a:latin typeface="Times New Roman" panose="02020603050405020304" pitchFamily="18" charset="0"/>
                <a:ea typeface="PMingLiU" panose="020B0604030504040204" pitchFamily="18" charset="-120"/>
                <a:cs typeface="Times New Roman" panose="02020603050405020304" pitchFamily="18" charset="0"/>
              </a:rPr>
              <a:t>i</a:t>
            </a:r>
            <a:r>
              <a:rPr lang="en-US" altLang="zh-TW" sz="2000" i="1">
                <a:latin typeface="Times New Roman" panose="02020603050405020304" pitchFamily="18" charset="0"/>
                <a:ea typeface="PMingLiU" panose="020B0604030504040204" pitchFamily="18" charset="-120"/>
                <a:cs typeface="Times New Roman" panose="02020603050405020304" pitchFamily="18" charset="0"/>
              </a:rPr>
              <a:t>(DC) </a:t>
            </a:r>
            <a:r>
              <a:rPr lang="en-US" altLang="zh-TW" sz="2000">
                <a:latin typeface="Times New Roman" panose="02020603050405020304" pitchFamily="18" charset="0"/>
                <a:ea typeface="PMingLiU" panose="020B0604030504040204" pitchFamily="18" charset="-120"/>
                <a:cs typeface="Times New Roman" panose="02020603050405020304" pitchFamily="18" charset="0"/>
              </a:rPr>
              <a:t>, that an amplifier draws from the power supply :</a:t>
            </a:r>
          </a:p>
          <a:p>
            <a:pPr algn="r" eaLnBrk="1" hangingPunct="1">
              <a:spcBef>
                <a:spcPct val="50000"/>
              </a:spcBef>
            </a:pPr>
            <a:endParaRPr lang="en-US" altLang="zh-TW">
              <a:ea typeface="PMingLiU" panose="020B0604030504040204" pitchFamily="18" charset="-120"/>
              <a:cs typeface="Times New Roman" panose="02020603050405020304" pitchFamily="18" charset="0"/>
            </a:endParaRPr>
          </a:p>
        </p:txBody>
      </p:sp>
      <p:graphicFrame>
        <p:nvGraphicFramePr>
          <p:cNvPr id="33798" name="Object 6">
            <a:extLst>
              <a:ext uri="{FF2B5EF4-FFF2-40B4-BE49-F238E27FC236}">
                <a16:creationId xmlns:a16="http://schemas.microsoft.com/office/drawing/2014/main" id="{9F02E90B-F8E7-4C63-8172-F086FAB43F68}"/>
              </a:ext>
            </a:extLst>
          </p:cNvPr>
          <p:cNvGraphicFramePr>
            <a:graphicFrameLocks noChangeAspect="1"/>
          </p:cNvGraphicFramePr>
          <p:nvPr/>
        </p:nvGraphicFramePr>
        <p:xfrm>
          <a:off x="2286001" y="2570163"/>
          <a:ext cx="1871663" cy="423862"/>
        </p:xfrm>
        <a:graphic>
          <a:graphicData uri="http://schemas.openxmlformats.org/presentationml/2006/ole">
            <mc:AlternateContent xmlns:mc="http://schemas.openxmlformats.org/markup-compatibility/2006">
              <mc:Choice xmlns:v="urn:schemas-microsoft-com:vml" Requires="v">
                <p:oleObj spid="_x0000_s5403" r:id="rId5" imgW="1384300" imgH="292100" progId="Equation.3">
                  <p:embed/>
                </p:oleObj>
              </mc:Choice>
              <mc:Fallback>
                <p:oleObj r:id="rId5" imgW="1384300" imgH="292100" progId="Equation.3">
                  <p:embed/>
                  <p:pic>
                    <p:nvPicPr>
                      <p:cNvPr id="33798" name="Object 6">
                        <a:extLst>
                          <a:ext uri="{FF2B5EF4-FFF2-40B4-BE49-F238E27FC236}">
                            <a16:creationId xmlns:a16="http://schemas.microsoft.com/office/drawing/2014/main" id="{9F02E90B-F8E7-4C63-8172-F086FAB43F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1" y="2570163"/>
                        <a:ext cx="187166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9" name="Object 8">
            <a:extLst>
              <a:ext uri="{FF2B5EF4-FFF2-40B4-BE49-F238E27FC236}">
                <a16:creationId xmlns:a16="http://schemas.microsoft.com/office/drawing/2014/main" id="{963CDF56-6B42-4119-A115-21A7D9C8020B}"/>
              </a:ext>
            </a:extLst>
          </p:cNvPr>
          <p:cNvGraphicFramePr>
            <a:graphicFrameLocks noChangeAspect="1"/>
          </p:cNvGraphicFramePr>
          <p:nvPr/>
        </p:nvGraphicFramePr>
        <p:xfrm>
          <a:off x="2286000" y="3192463"/>
          <a:ext cx="1790700" cy="493712"/>
        </p:xfrm>
        <a:graphic>
          <a:graphicData uri="http://schemas.openxmlformats.org/presentationml/2006/ole">
            <mc:AlternateContent xmlns:mc="http://schemas.openxmlformats.org/markup-compatibility/2006">
              <mc:Choice xmlns:v="urn:schemas-microsoft-com:vml" Requires="v">
                <p:oleObj spid="_x0000_s5404" r:id="rId7" imgW="1205977" imgH="317362" progId="Equation.3">
                  <p:embed/>
                </p:oleObj>
              </mc:Choice>
              <mc:Fallback>
                <p:oleObj r:id="rId7" imgW="1205977" imgH="317362" progId="Equation.3">
                  <p:embed/>
                  <p:pic>
                    <p:nvPicPr>
                      <p:cNvPr id="33799" name="Object 8">
                        <a:extLst>
                          <a:ext uri="{FF2B5EF4-FFF2-40B4-BE49-F238E27FC236}">
                            <a16:creationId xmlns:a16="http://schemas.microsoft.com/office/drawing/2014/main" id="{963CDF56-6B42-4119-A115-21A7D9C802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3192463"/>
                        <a:ext cx="17907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0" name="Object 10">
            <a:extLst>
              <a:ext uri="{FF2B5EF4-FFF2-40B4-BE49-F238E27FC236}">
                <a16:creationId xmlns:a16="http://schemas.microsoft.com/office/drawing/2014/main" id="{A2D20135-A2AF-41B1-9C44-50DFAB7D5745}"/>
              </a:ext>
            </a:extLst>
          </p:cNvPr>
          <p:cNvGraphicFramePr>
            <a:graphicFrameLocks noChangeAspect="1"/>
          </p:cNvGraphicFramePr>
          <p:nvPr/>
        </p:nvGraphicFramePr>
        <p:xfrm>
          <a:off x="2209800" y="3713164"/>
          <a:ext cx="1301750" cy="522287"/>
        </p:xfrm>
        <a:graphic>
          <a:graphicData uri="http://schemas.openxmlformats.org/presentationml/2006/ole">
            <mc:AlternateContent xmlns:mc="http://schemas.openxmlformats.org/markup-compatibility/2006">
              <mc:Choice xmlns:v="urn:schemas-microsoft-com:vml" Requires="v">
                <p:oleObj spid="_x0000_s5405" r:id="rId9" imgW="825142" imgH="317362" progId="Equation.3">
                  <p:embed/>
                </p:oleObj>
              </mc:Choice>
              <mc:Fallback>
                <p:oleObj r:id="rId9" imgW="825142" imgH="317362" progId="Equation.3">
                  <p:embed/>
                  <p:pic>
                    <p:nvPicPr>
                      <p:cNvPr id="33800" name="Object 10">
                        <a:extLst>
                          <a:ext uri="{FF2B5EF4-FFF2-40B4-BE49-F238E27FC236}">
                            <a16:creationId xmlns:a16="http://schemas.microsoft.com/office/drawing/2014/main" id="{A2D20135-A2AF-41B1-9C44-50DFAB7D57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3713164"/>
                        <a:ext cx="13017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1" name="Object 12">
            <a:extLst>
              <a:ext uri="{FF2B5EF4-FFF2-40B4-BE49-F238E27FC236}">
                <a16:creationId xmlns:a16="http://schemas.microsoft.com/office/drawing/2014/main" id="{8EE3EFD7-EE19-41B2-A934-A1E4817EF8C3}"/>
              </a:ext>
            </a:extLst>
          </p:cNvPr>
          <p:cNvGraphicFramePr>
            <a:graphicFrameLocks noChangeAspect="1"/>
          </p:cNvGraphicFramePr>
          <p:nvPr/>
        </p:nvGraphicFramePr>
        <p:xfrm>
          <a:off x="3919539" y="3581401"/>
          <a:ext cx="1546225" cy="500063"/>
        </p:xfrm>
        <a:graphic>
          <a:graphicData uri="http://schemas.openxmlformats.org/presentationml/2006/ole">
            <mc:AlternateContent xmlns:mc="http://schemas.openxmlformats.org/markup-compatibility/2006">
              <mc:Choice xmlns:v="urn:schemas-microsoft-com:vml" Requires="v">
                <p:oleObj spid="_x0000_s5406" r:id="rId11" imgW="1028254" imgH="317362" progId="Equation.3">
                  <p:embed/>
                </p:oleObj>
              </mc:Choice>
              <mc:Fallback>
                <p:oleObj r:id="rId11" imgW="1028254" imgH="317362" progId="Equation.3">
                  <p:embed/>
                  <p:pic>
                    <p:nvPicPr>
                      <p:cNvPr id="33801" name="Object 12">
                        <a:extLst>
                          <a:ext uri="{FF2B5EF4-FFF2-40B4-BE49-F238E27FC236}">
                            <a16:creationId xmlns:a16="http://schemas.microsoft.com/office/drawing/2014/main" id="{8EE3EFD7-EE19-41B2-A934-A1E4817EF8C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19539" y="3581401"/>
                        <a:ext cx="15462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2" name="Object 14">
            <a:extLst>
              <a:ext uri="{FF2B5EF4-FFF2-40B4-BE49-F238E27FC236}">
                <a16:creationId xmlns:a16="http://schemas.microsoft.com/office/drawing/2014/main" id="{AF0B12A0-839B-487E-83B2-F900A36B49AD}"/>
              </a:ext>
            </a:extLst>
          </p:cNvPr>
          <p:cNvGraphicFramePr>
            <a:graphicFrameLocks noChangeAspect="1"/>
          </p:cNvGraphicFramePr>
          <p:nvPr/>
        </p:nvGraphicFramePr>
        <p:xfrm>
          <a:off x="2133600" y="4322764"/>
          <a:ext cx="2063750" cy="477837"/>
        </p:xfrm>
        <a:graphic>
          <a:graphicData uri="http://schemas.openxmlformats.org/presentationml/2006/ole">
            <mc:AlternateContent xmlns:mc="http://schemas.openxmlformats.org/markup-compatibility/2006">
              <mc:Choice xmlns:v="urn:schemas-microsoft-com:vml" Requires="v">
                <p:oleObj spid="_x0000_s5407" name="Equation" r:id="rId13" imgW="1091726" imgH="241195" progId="Equation.3">
                  <p:embed/>
                </p:oleObj>
              </mc:Choice>
              <mc:Fallback>
                <p:oleObj name="Equation" r:id="rId13" imgW="1091726" imgH="241195" progId="Equation.3">
                  <p:embed/>
                  <p:pic>
                    <p:nvPicPr>
                      <p:cNvPr id="33802" name="Object 14">
                        <a:extLst>
                          <a:ext uri="{FF2B5EF4-FFF2-40B4-BE49-F238E27FC236}">
                            <a16:creationId xmlns:a16="http://schemas.microsoft.com/office/drawing/2014/main" id="{AF0B12A0-839B-487E-83B2-F900A36B49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33600" y="4322764"/>
                        <a:ext cx="20637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3" name="Object 14">
            <a:extLst>
              <a:ext uri="{FF2B5EF4-FFF2-40B4-BE49-F238E27FC236}">
                <a16:creationId xmlns:a16="http://schemas.microsoft.com/office/drawing/2014/main" id="{5DAC5D31-DEF0-4BEA-B725-DA5962B68FC4}"/>
              </a:ext>
            </a:extLst>
          </p:cNvPr>
          <p:cNvGraphicFramePr>
            <a:graphicFrameLocks noChangeAspect="1"/>
          </p:cNvGraphicFramePr>
          <p:nvPr/>
        </p:nvGraphicFramePr>
        <p:xfrm>
          <a:off x="2138364" y="5465764"/>
          <a:ext cx="3527425" cy="477837"/>
        </p:xfrm>
        <a:graphic>
          <a:graphicData uri="http://schemas.openxmlformats.org/presentationml/2006/ole">
            <mc:AlternateContent xmlns:mc="http://schemas.openxmlformats.org/markup-compatibility/2006">
              <mc:Choice xmlns:v="urn:schemas-microsoft-com:vml" Requires="v">
                <p:oleObj spid="_x0000_s5408" name="Equation" r:id="rId15" imgW="1866900" imgH="241300" progId="Equation.3">
                  <p:embed/>
                </p:oleObj>
              </mc:Choice>
              <mc:Fallback>
                <p:oleObj name="Equation" r:id="rId15" imgW="1866900" imgH="241300" progId="Equation.3">
                  <p:embed/>
                  <p:pic>
                    <p:nvPicPr>
                      <p:cNvPr id="33803" name="Object 14">
                        <a:extLst>
                          <a:ext uri="{FF2B5EF4-FFF2-40B4-BE49-F238E27FC236}">
                            <a16:creationId xmlns:a16="http://schemas.microsoft.com/office/drawing/2014/main" id="{5DAC5D31-DEF0-4BEA-B725-DA5962B68F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38364" y="5465764"/>
                        <a:ext cx="352742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4" name="Rectangle 13">
            <a:extLst>
              <a:ext uri="{FF2B5EF4-FFF2-40B4-BE49-F238E27FC236}">
                <a16:creationId xmlns:a16="http://schemas.microsoft.com/office/drawing/2014/main" id="{D21E0AFC-014D-453F-9E73-0E7648E89CF1}"/>
              </a:ext>
            </a:extLst>
          </p:cNvPr>
          <p:cNvSpPr>
            <a:spLocks noChangeArrowheads="1"/>
          </p:cNvSpPr>
          <p:nvPr/>
        </p:nvSpPr>
        <p:spPr bwMode="auto">
          <a:xfrm>
            <a:off x="2133600" y="4943476"/>
            <a:ext cx="398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zh-TW" sz="2400">
                <a:latin typeface="Times New Roman" panose="02020603050405020304" pitchFamily="18" charset="0"/>
                <a:ea typeface="PMingLiU" panose="020B0604030504040204" pitchFamily="18" charset="-120"/>
                <a:cs typeface="Times New Roman" panose="02020603050405020304" pitchFamily="18" charset="0"/>
              </a:rPr>
              <a:t>When the </a:t>
            </a:r>
            <a:r>
              <a:rPr lang="en-US" altLang="zh-TW" sz="2400" i="1">
                <a:latin typeface="Times New Roman" panose="02020603050405020304" pitchFamily="18" charset="0"/>
                <a:ea typeface="PMingLiU" panose="020B0604030504040204" pitchFamily="18" charset="-120"/>
                <a:cs typeface="Times New Roman" panose="02020603050405020304" pitchFamily="18" charset="0"/>
              </a:rPr>
              <a:t>Q</a:t>
            </a:r>
            <a:r>
              <a:rPr lang="en-US" altLang="zh-TW" sz="2400">
                <a:latin typeface="Times New Roman" panose="02020603050405020304" pitchFamily="18" charset="0"/>
                <a:ea typeface="PMingLiU" panose="020B0604030504040204" pitchFamily="18" charset="-120"/>
                <a:cs typeface="Times New Roman" panose="02020603050405020304" pitchFamily="18" charset="0"/>
              </a:rPr>
              <a:t>-point is centered:</a:t>
            </a:r>
            <a:endParaRPr lang="en-US" altLang="en-US" sz="2400">
              <a:ea typeface="PMingLiU" panose="020B0604030504040204" pitchFamily="18" charset="-120"/>
              <a:cs typeface="Times New Roman" panose="02020603050405020304" pitchFamily="18" charset="0"/>
            </a:endParaRPr>
          </a:p>
        </p:txBody>
      </p:sp>
      <p:sp>
        <p:nvSpPr>
          <p:cNvPr id="33805" name="Rectangle 14">
            <a:extLst>
              <a:ext uri="{FF2B5EF4-FFF2-40B4-BE49-F238E27FC236}">
                <a16:creationId xmlns:a16="http://schemas.microsoft.com/office/drawing/2014/main" id="{228428A0-6AAD-45A1-A2B6-CBC37B7F1572}"/>
              </a:ext>
            </a:extLst>
          </p:cNvPr>
          <p:cNvSpPr>
            <a:spLocks noChangeArrowheads="1"/>
          </p:cNvSpPr>
          <p:nvPr/>
        </p:nvSpPr>
        <p:spPr bwMode="auto">
          <a:xfrm>
            <a:off x="1981201" y="990601"/>
            <a:ext cx="2792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zh-TW" sz="2400" b="1">
                <a:latin typeface="Times New Roman" panose="02020603050405020304" pitchFamily="18" charset="0"/>
                <a:ea typeface="PMingLiU" panose="020B0604030504040204" pitchFamily="18" charset="-120"/>
                <a:cs typeface="Times New Roman" panose="02020603050405020304" pitchFamily="18" charset="0"/>
              </a:rPr>
              <a:t>The total DC power</a:t>
            </a:r>
            <a:endParaRPr lang="en-US" altLang="en-US" sz="2400" b="1">
              <a:ea typeface="PMingLiU" panose="020B0604030504040204" pitchFamily="18" charset="-12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9B4E57A7-20C2-436C-B5BF-7CB7DEB79677}"/>
              </a:ext>
            </a:extLst>
          </p:cNvPr>
          <p:cNvSpPr>
            <a:spLocks noGrp="1"/>
          </p:cNvSpPr>
          <p:nvPr>
            <p:ph type="title"/>
          </p:nvPr>
        </p:nvSpPr>
        <p:spPr bwMode="auto">
          <a:xfrm>
            <a:off x="2362200" y="152400"/>
            <a:ext cx="36576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en-US" altLang="zh-TW">
                <a:latin typeface="Times New Roman" panose="02020603050405020304" pitchFamily="18" charset="0"/>
                <a:ea typeface="PMingLiU" panose="020B0604030504040204" pitchFamily="18" charset="-120"/>
                <a:cs typeface="Times New Roman" panose="02020603050405020304" pitchFamily="18" charset="0"/>
              </a:rPr>
              <a:t>Power Efficiency  ( </a:t>
            </a:r>
            <a:r>
              <a:rPr lang="en-US" altLang="zh-TW" i="1">
                <a:latin typeface="Times New Roman" panose="02020603050405020304" pitchFamily="18" charset="0"/>
                <a:ea typeface="PMingLiU" panose="020B0604030504040204" pitchFamily="18" charset="-120"/>
                <a:cs typeface="Times New Roman" panose="02020603050405020304" pitchFamily="18" charset="0"/>
                <a:sym typeface="Symbol" panose="05050102010706020507" pitchFamily="18" charset="2"/>
              </a:rPr>
              <a:t></a:t>
            </a:r>
            <a:r>
              <a:rPr lang="en-US" altLang="zh-TW">
                <a:latin typeface="Times New Roman" panose="02020603050405020304" pitchFamily="18" charset="0"/>
                <a:ea typeface="PMingLiU" panose="020B0604030504040204" pitchFamily="18" charset="-120"/>
                <a:cs typeface="Times New Roman" panose="02020603050405020304" pitchFamily="18" charset="0"/>
              </a:rPr>
              <a:t>)</a:t>
            </a:r>
            <a:endParaRPr lang="en-US" altLang="en-US">
              <a:ea typeface="PMingLiU" panose="020B0604030504040204" pitchFamily="18" charset="-120"/>
              <a:cs typeface="Times New Roman" panose="02020603050405020304" pitchFamily="18" charset="0"/>
            </a:endParaRPr>
          </a:p>
        </p:txBody>
      </p:sp>
      <p:sp>
        <p:nvSpPr>
          <p:cNvPr id="35843" name="Slide Number Placeholder 4">
            <a:extLst>
              <a:ext uri="{FF2B5EF4-FFF2-40B4-BE49-F238E27FC236}">
                <a16:creationId xmlns:a16="http://schemas.microsoft.com/office/drawing/2014/main" id="{DE332B78-8D0D-4DC3-903A-904949F26521}"/>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6B00E2EA-9A21-42F8-9696-3A7A4DB316A4}" type="slidenum">
              <a:rPr lang="en-US" altLang="en-US" sz="1400">
                <a:latin typeface="Arial" panose="020B0604020202020204" pitchFamily="34" charset="0"/>
              </a:rPr>
              <a:pPr/>
              <a:t>25</a:t>
            </a:fld>
            <a:endParaRPr lang="en-US" altLang="en-US" sz="1400">
              <a:latin typeface="Arial" panose="020B0604020202020204" pitchFamily="34" charset="0"/>
            </a:endParaRPr>
          </a:p>
        </p:txBody>
      </p:sp>
      <p:graphicFrame>
        <p:nvGraphicFramePr>
          <p:cNvPr id="35845" name="Object 9">
            <a:extLst>
              <a:ext uri="{FF2B5EF4-FFF2-40B4-BE49-F238E27FC236}">
                <a16:creationId xmlns:a16="http://schemas.microsoft.com/office/drawing/2014/main" id="{344836AC-3C90-40F2-A3EE-0982EAE8C333}"/>
              </a:ext>
            </a:extLst>
          </p:cNvPr>
          <p:cNvGraphicFramePr>
            <a:graphicFrameLocks noChangeAspect="1"/>
          </p:cNvGraphicFramePr>
          <p:nvPr>
            <p:extLst>
              <p:ext uri="{D42A27DB-BD31-4B8C-83A1-F6EECF244321}">
                <p14:modId xmlns:p14="http://schemas.microsoft.com/office/powerpoint/2010/main" val="1828366929"/>
              </p:ext>
            </p:extLst>
          </p:nvPr>
        </p:nvGraphicFramePr>
        <p:xfrm>
          <a:off x="2047876" y="3118328"/>
          <a:ext cx="1998663" cy="457200"/>
        </p:xfrm>
        <a:graphic>
          <a:graphicData uri="http://schemas.openxmlformats.org/presentationml/2006/ole">
            <mc:AlternateContent xmlns:mc="http://schemas.openxmlformats.org/markup-compatibility/2006">
              <mc:Choice xmlns:v="urn:schemas-microsoft-com:vml" Requires="v">
                <p:oleObj spid="_x0000_s7280" name="Equation" r:id="rId3" imgW="1054100" imgH="241300" progId="Equation.3">
                  <p:embed/>
                </p:oleObj>
              </mc:Choice>
              <mc:Fallback>
                <p:oleObj name="Equation" r:id="rId3" imgW="1054100" imgH="241300" progId="Equation.3">
                  <p:embed/>
                  <p:pic>
                    <p:nvPicPr>
                      <p:cNvPr id="35845" name="Object 9">
                        <a:extLst>
                          <a:ext uri="{FF2B5EF4-FFF2-40B4-BE49-F238E27FC236}">
                            <a16:creationId xmlns:a16="http://schemas.microsoft.com/office/drawing/2014/main" id="{344836AC-3C90-40F2-A3EE-0982EAE8C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6" y="3118328"/>
                        <a:ext cx="1998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6" name="Object 10">
            <a:extLst>
              <a:ext uri="{FF2B5EF4-FFF2-40B4-BE49-F238E27FC236}">
                <a16:creationId xmlns:a16="http://schemas.microsoft.com/office/drawing/2014/main" id="{038D2A3E-C1A3-43BD-A8AA-7C1BD7AE9C4D}"/>
              </a:ext>
            </a:extLst>
          </p:cNvPr>
          <p:cNvGraphicFramePr>
            <a:graphicFrameLocks noChangeAspect="1"/>
          </p:cNvGraphicFramePr>
          <p:nvPr>
            <p:extLst>
              <p:ext uri="{D42A27DB-BD31-4B8C-83A1-F6EECF244321}">
                <p14:modId xmlns:p14="http://schemas.microsoft.com/office/powerpoint/2010/main" val="1674766467"/>
              </p:ext>
            </p:extLst>
          </p:nvPr>
        </p:nvGraphicFramePr>
        <p:xfrm>
          <a:off x="2047876" y="3946235"/>
          <a:ext cx="5416550" cy="838200"/>
        </p:xfrm>
        <a:graphic>
          <a:graphicData uri="http://schemas.openxmlformats.org/presentationml/2006/ole">
            <mc:AlternateContent xmlns:mc="http://schemas.openxmlformats.org/markup-compatibility/2006">
              <mc:Choice xmlns:v="urn:schemas-microsoft-com:vml" Requires="v">
                <p:oleObj spid="_x0000_s7281" name="Equation" r:id="rId5" imgW="2705100" imgH="419100" progId="Equation.DSMT4">
                  <p:embed/>
                </p:oleObj>
              </mc:Choice>
              <mc:Fallback>
                <p:oleObj name="Equation" r:id="rId5" imgW="2705100" imgH="419100" progId="Equation.DSMT4">
                  <p:embed/>
                  <p:pic>
                    <p:nvPicPr>
                      <p:cNvPr id="35846" name="Object 10">
                        <a:extLst>
                          <a:ext uri="{FF2B5EF4-FFF2-40B4-BE49-F238E27FC236}">
                            <a16:creationId xmlns:a16="http://schemas.microsoft.com/office/drawing/2014/main" id="{038D2A3E-C1A3-43BD-A8AA-7C1BD7AE9C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7876" y="3946235"/>
                        <a:ext cx="5416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8" name="TextBox 2">
            <a:extLst>
              <a:ext uri="{FF2B5EF4-FFF2-40B4-BE49-F238E27FC236}">
                <a16:creationId xmlns:a16="http://schemas.microsoft.com/office/drawing/2014/main" id="{9E9E82E0-B611-4025-A7F7-C9BA7B7A1F29}"/>
              </a:ext>
            </a:extLst>
          </p:cNvPr>
          <p:cNvSpPr txBox="1">
            <a:spLocks noChangeArrowheads="1"/>
          </p:cNvSpPr>
          <p:nvPr/>
        </p:nvSpPr>
        <p:spPr bwMode="auto">
          <a:xfrm>
            <a:off x="6788150" y="4415150"/>
            <a:ext cx="6096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r>
              <a:rPr lang="en-US" altLang="en-US" sz="2400" dirty="0"/>
              <a:t>4</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B0DAA5-AFC0-420A-B3D9-1668C2938F16}"/>
                  </a:ext>
                </a:extLst>
              </p:cNvPr>
              <p:cNvSpPr txBox="1"/>
              <p:nvPr/>
            </p:nvSpPr>
            <p:spPr>
              <a:xfrm>
                <a:off x="1774119" y="1833519"/>
                <a:ext cx="3089628" cy="10038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𝑜</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𝑝𝑒𝑎𝑘</m:t>
                              </m:r>
                            </m:e>
                          </m:d>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𝐶𝐸𝑄</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𝐶𝐶</m:t>
                              </m:r>
                            </m:sub>
                          </m:sSub>
                        </m:num>
                        <m:den>
                          <m:r>
                            <a:rPr lang="en-US" sz="2000" b="0" i="1" smtClean="0">
                              <a:latin typeface="Cambria Math" panose="02040503050406030204" pitchFamily="18" charset="0"/>
                            </a:rPr>
                            <m:t>2</m:t>
                          </m:r>
                        </m:den>
                      </m:f>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𝑜</m:t>
                          </m:r>
                          <m:r>
                            <a:rPr lang="en-US" sz="2000" b="0" i="1" smtClean="0">
                              <a:latin typeface="Cambria Math" panose="02040503050406030204" pitchFamily="18" charset="0"/>
                            </a:rPr>
                            <m:t>(</m:t>
                          </m:r>
                          <m:r>
                            <a:rPr lang="en-US" sz="2000" b="0" i="1" smtClean="0">
                              <a:latin typeface="Cambria Math" panose="02040503050406030204" pitchFamily="18" charset="0"/>
                            </a:rPr>
                            <m:t>𝑝𝑒𝑎𝑘</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𝐶𝑄</m:t>
                          </m:r>
                        </m:sub>
                      </m:sSub>
                    </m:oMath>
                  </m:oMathPara>
                </a14:m>
                <a:endParaRPr lang="en-US" sz="2000" dirty="0"/>
              </a:p>
            </p:txBody>
          </p:sp>
        </mc:Choice>
        <mc:Fallback xmlns="">
          <p:sp>
            <p:nvSpPr>
              <p:cNvPr id="11" name="TextBox 10">
                <a:extLst>
                  <a:ext uri="{FF2B5EF4-FFF2-40B4-BE49-F238E27FC236}">
                    <a16:creationId xmlns:a16="http://schemas.microsoft.com/office/drawing/2014/main" id="{FCB0DAA5-AFC0-420A-B3D9-1668C2938F16}"/>
                  </a:ext>
                </a:extLst>
              </p:cNvPr>
              <p:cNvSpPr txBox="1">
                <a:spLocks noRot="1" noChangeAspect="1" noMove="1" noResize="1" noEditPoints="1" noAdjustHandles="1" noChangeArrowheads="1" noChangeShapeType="1" noTextEdit="1"/>
              </p:cNvSpPr>
              <p:nvPr/>
            </p:nvSpPr>
            <p:spPr>
              <a:xfrm>
                <a:off x="1774119" y="1833519"/>
                <a:ext cx="3089628" cy="1003865"/>
              </a:xfrm>
              <a:prstGeom prst="rect">
                <a:avLst/>
              </a:prstGeom>
              <a:blipFill>
                <a:blip r:embed="rId7"/>
                <a:stretch>
                  <a:fillRect b="-4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5C81908-92FA-43E5-8B63-994AAB6AF285}"/>
                  </a:ext>
                </a:extLst>
              </p:cNvPr>
              <p:cNvSpPr txBox="1"/>
              <p:nvPr/>
            </p:nvSpPr>
            <p:spPr>
              <a:xfrm>
                <a:off x="1774119" y="4877112"/>
                <a:ext cx="4522257" cy="9103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rPr>
                            <m:t>η</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m:t>
                              </m:r>
                              <m:r>
                                <a:rPr lang="en-US" sz="2400" b="0" i="1" smtClean="0">
                                  <a:latin typeface="Cambria Math" panose="02040503050406030204" pitchFamily="18" charset="0"/>
                                </a:rPr>
                                <m:t>(</m:t>
                              </m:r>
                              <m:r>
                                <a:rPr lang="en-US" sz="2400" b="0" i="1" smtClean="0">
                                  <a:latin typeface="Cambria Math" panose="02040503050406030204" pitchFamily="18" charset="0"/>
                                </a:rPr>
                                <m:t>𝐴𝐶</m:t>
                              </m:r>
                              <m:r>
                                <a:rPr lang="en-US" sz="2400" b="0" i="1" smtClean="0">
                                  <a:latin typeface="Cambria Math" panose="02040503050406030204" pitchFamily="18" charset="0"/>
                                </a:rPr>
                                <m:t>)</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𝐷𝐶</m:t>
                              </m:r>
                              <m:r>
                                <a:rPr lang="en-US" sz="2400" b="0" i="1" smtClean="0">
                                  <a:latin typeface="Cambria Math" panose="02040503050406030204" pitchFamily="18" charset="0"/>
                                </a:rPr>
                                <m:t>)</m:t>
                              </m:r>
                            </m:sub>
                          </m:sSub>
                        </m:den>
                      </m:f>
                      <m:r>
                        <a:rPr lang="en-US" sz="2400" b="0" i="1" smtClean="0">
                          <a:latin typeface="Cambria Math" panose="02040503050406030204" pitchFamily="18" charset="0"/>
                        </a:rPr>
                        <m:t>100%=25%</m:t>
                      </m:r>
                    </m:oMath>
                  </m:oMathPara>
                </a14:m>
                <a:endParaRPr lang="en-US" sz="2400" dirty="0"/>
              </a:p>
            </p:txBody>
          </p:sp>
        </mc:Choice>
        <mc:Fallback xmlns="">
          <p:sp>
            <p:nvSpPr>
              <p:cNvPr id="2" name="TextBox 1">
                <a:extLst>
                  <a:ext uri="{FF2B5EF4-FFF2-40B4-BE49-F238E27FC236}">
                    <a16:creationId xmlns:a16="http://schemas.microsoft.com/office/drawing/2014/main" id="{65C81908-92FA-43E5-8B63-994AAB6AF285}"/>
                  </a:ext>
                </a:extLst>
              </p:cNvPr>
              <p:cNvSpPr txBox="1">
                <a:spLocks noRot="1" noChangeAspect="1" noMove="1" noResize="1" noEditPoints="1" noAdjustHandles="1" noChangeArrowheads="1" noChangeShapeType="1" noTextEdit="1"/>
              </p:cNvSpPr>
              <p:nvPr/>
            </p:nvSpPr>
            <p:spPr>
              <a:xfrm>
                <a:off x="1774119" y="4877112"/>
                <a:ext cx="4522257" cy="910314"/>
              </a:xfrm>
              <a:prstGeom prst="rect">
                <a:avLst/>
              </a:prstGeom>
              <a:blipFill>
                <a:blip r:embed="rId8"/>
                <a:stretch>
                  <a:fillRect/>
                </a:stretch>
              </a:blipFill>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D6807898-6D62-493C-ADCF-1380BA1F35DF}"/>
              </a:ext>
            </a:extLst>
          </p:cNvPr>
          <p:cNvSpPr>
            <a:spLocks noGrp="1" noChangeArrowheads="1"/>
          </p:cNvSpPr>
          <p:nvPr>
            <p:ph type="title"/>
          </p:nvPr>
        </p:nvSpPr>
        <p:spPr bwMode="auto">
          <a:xfrm>
            <a:off x="2362200" y="76200"/>
            <a:ext cx="7010400" cy="8382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11.2. Class A Output Stage</a:t>
            </a:r>
          </a:p>
        </p:txBody>
      </p:sp>
      <p:graphicFrame>
        <p:nvGraphicFramePr>
          <p:cNvPr id="36867" name="Object 4">
            <a:extLst>
              <a:ext uri="{FF2B5EF4-FFF2-40B4-BE49-F238E27FC236}">
                <a16:creationId xmlns:a16="http://schemas.microsoft.com/office/drawing/2014/main" id="{5AE3CD3C-A287-478F-9E29-03129E80DDAA}"/>
              </a:ext>
            </a:extLst>
          </p:cNvPr>
          <p:cNvGraphicFramePr>
            <a:graphicFrameLocks noGrp="1" noChangeAspect="1"/>
          </p:cNvGraphicFramePr>
          <p:nvPr>
            <p:ph sz="half" idx="2"/>
          </p:nvPr>
        </p:nvGraphicFramePr>
        <p:xfrm>
          <a:off x="1752601" y="1905001"/>
          <a:ext cx="4524375" cy="4137025"/>
        </p:xfrm>
        <a:graphic>
          <a:graphicData uri="http://schemas.openxmlformats.org/presentationml/2006/ole">
            <mc:AlternateContent xmlns:mc="http://schemas.openxmlformats.org/markup-compatibility/2006">
              <mc:Choice xmlns:v="urn:schemas-microsoft-com:vml" Requires="v">
                <p:oleObj spid="_x0000_s8234" name="Equation" r:id="rId3" imgW="1930400" imgH="1765300" progId="Equation.DSMT4">
                  <p:embed/>
                </p:oleObj>
              </mc:Choice>
              <mc:Fallback>
                <p:oleObj name="Equation" r:id="rId3" imgW="1930400" imgH="1765300" progId="Equation.DSMT4">
                  <p:embed/>
                  <p:pic>
                    <p:nvPicPr>
                      <p:cNvPr id="36867" name="Object 4">
                        <a:extLst>
                          <a:ext uri="{FF2B5EF4-FFF2-40B4-BE49-F238E27FC236}">
                            <a16:creationId xmlns:a16="http://schemas.microsoft.com/office/drawing/2014/main" id="{5AE3CD3C-A287-478F-9E29-03129E80D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1" y="1905001"/>
                        <a:ext cx="4524375" cy="4137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6868" name="Picture 5" descr="se11F02">
            <a:extLst>
              <a:ext uri="{FF2B5EF4-FFF2-40B4-BE49-F238E27FC236}">
                <a16:creationId xmlns:a16="http://schemas.microsoft.com/office/drawing/2014/main" id="{E5343606-00A1-48C0-8B84-C9858EB59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1" y="990600"/>
            <a:ext cx="39147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4">
            <a:extLst>
              <a:ext uri="{FF2B5EF4-FFF2-40B4-BE49-F238E27FC236}">
                <a16:creationId xmlns:a16="http://schemas.microsoft.com/office/drawing/2014/main" id="{4E17EC6A-7081-4F85-B700-78EA3D267250}"/>
              </a:ext>
            </a:extLst>
          </p:cNvPr>
          <p:cNvSpPr>
            <a:spLocks noChangeArrowheads="1"/>
          </p:cNvSpPr>
          <p:nvPr/>
        </p:nvSpPr>
        <p:spPr bwMode="auto">
          <a:xfrm>
            <a:off x="6629400" y="5334001"/>
            <a:ext cx="3581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1800" b="1"/>
              <a:t>Figure 11.2 </a:t>
            </a:r>
            <a:r>
              <a:rPr lang="en-US" altLang="en-US" sz="1800"/>
              <a:t>An emitter follower (</a:t>
            </a:r>
            <a:r>
              <a:rPr lang="en-US" altLang="en-US" sz="1800" i="1"/>
              <a:t>Q</a:t>
            </a:r>
            <a:r>
              <a:rPr lang="en-US" altLang="en-US" sz="1800" i="1" baseline="-25000"/>
              <a:t>1</a:t>
            </a:r>
            <a:r>
              <a:rPr lang="en-US" altLang="en-US" sz="1800" i="1"/>
              <a:t>)</a:t>
            </a:r>
          </a:p>
          <a:p>
            <a:pPr algn="ctr" eaLnBrk="1" hangingPunct="1"/>
            <a:r>
              <a:rPr lang="en-US" altLang="en-US" sz="1800"/>
              <a:t>biased with a constant current </a:t>
            </a:r>
            <a:r>
              <a:rPr lang="en-US" altLang="en-US" sz="1800" i="1"/>
              <a:t>I </a:t>
            </a:r>
            <a:r>
              <a:rPr lang="en-US" altLang="en-US" sz="1800"/>
              <a:t>supplied by transistor </a:t>
            </a:r>
            <a:r>
              <a:rPr lang="en-US" altLang="en-US" sz="1800" i="1"/>
              <a:t>Q</a:t>
            </a:r>
            <a:r>
              <a:rPr lang="en-US" altLang="en-US" sz="1800" i="1" baseline="-25000"/>
              <a:t>2</a:t>
            </a:r>
            <a:r>
              <a:rPr lang="en-US" altLang="en-US" sz="1800" i="1"/>
              <a:t>.</a:t>
            </a:r>
            <a:endParaRPr lang="en-US" altLang="en-US" sz="1800"/>
          </a:p>
        </p:txBody>
      </p:sp>
      <p:sp>
        <p:nvSpPr>
          <p:cNvPr id="36870" name="Slide Number Placeholder 5">
            <a:extLst>
              <a:ext uri="{FF2B5EF4-FFF2-40B4-BE49-F238E27FC236}">
                <a16:creationId xmlns:a16="http://schemas.microsoft.com/office/drawing/2014/main" id="{6ADA02C2-DC11-4FCE-8594-74A4C17D1A03}"/>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3CF5C1A0-E501-45D9-9CE6-1814B6F034BB}" type="slidenum">
              <a:rPr lang="en-US" altLang="en-US" sz="1400">
                <a:latin typeface="Arial" panose="020B0604020202020204" pitchFamily="34" charset="0"/>
              </a:rPr>
              <a:pPr/>
              <a:t>26</a:t>
            </a:fld>
            <a:endParaRPr lang="en-US" altLang="en-US" sz="1400">
              <a:latin typeface="Arial" panose="020B0604020202020204" pitchFamily="34" charset="0"/>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descr="se11F03">
            <a:extLst>
              <a:ext uri="{FF2B5EF4-FFF2-40B4-BE49-F238E27FC236}">
                <a16:creationId xmlns:a16="http://schemas.microsoft.com/office/drawing/2014/main" id="{C2C80B8F-B73B-4B21-8766-C3BB4F331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14400"/>
            <a:ext cx="6426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3">
            <a:extLst>
              <a:ext uri="{FF2B5EF4-FFF2-40B4-BE49-F238E27FC236}">
                <a16:creationId xmlns:a16="http://schemas.microsoft.com/office/drawing/2014/main" id="{D8BBA3F3-604D-45CD-812C-FECA0650B605}"/>
              </a:ext>
            </a:extLst>
          </p:cNvPr>
          <p:cNvSpPr txBox="1">
            <a:spLocks noChangeArrowheads="1"/>
          </p:cNvSpPr>
          <p:nvPr/>
        </p:nvSpPr>
        <p:spPr bwMode="auto">
          <a:xfrm>
            <a:off x="1828800" y="5241926"/>
            <a:ext cx="81534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spcBef>
                <a:spcPct val="50000"/>
              </a:spcBef>
            </a:pPr>
            <a:r>
              <a:rPr lang="en-US" altLang="en-US" sz="1800" b="1">
                <a:latin typeface="Times New Roman" panose="02020603050405020304" pitchFamily="18" charset="0"/>
              </a:rPr>
              <a:t>Figure 14.3  </a:t>
            </a:r>
            <a:r>
              <a:rPr lang="en-US" altLang="en-US" sz="1800">
                <a:latin typeface="Times New Roman" panose="02020603050405020304" pitchFamily="18" charset="0"/>
              </a:rPr>
              <a:t>Transfer characteristic of the emitter follower. This linear characteristic is obtained by neglecting the change in </a:t>
            </a:r>
            <a:r>
              <a:rPr lang="en-US" altLang="en-US" sz="1800" i="1">
                <a:latin typeface="New Baskerville"/>
              </a:rPr>
              <a:t>v</a:t>
            </a:r>
            <a:r>
              <a:rPr lang="en-US" altLang="en-US" sz="1800" i="1" baseline="-25000">
                <a:latin typeface="Times New Roman" panose="02020603050405020304" pitchFamily="18" charset="0"/>
              </a:rPr>
              <a:t>BE</a:t>
            </a:r>
            <a:r>
              <a:rPr lang="en-US" altLang="en-US" sz="1800" baseline="-25000">
                <a:latin typeface="Times New Roman" panose="02020603050405020304" pitchFamily="18" charset="0"/>
              </a:rPr>
              <a:t>1</a:t>
            </a:r>
            <a:r>
              <a:rPr lang="en-US" altLang="en-US" sz="1800">
                <a:latin typeface="Times New Roman" panose="02020603050405020304" pitchFamily="18" charset="0"/>
              </a:rPr>
              <a:t> with </a:t>
            </a:r>
            <a:r>
              <a:rPr lang="en-US" altLang="en-US" sz="1800" i="1">
                <a:latin typeface="Times New Roman" panose="02020603050405020304" pitchFamily="18" charset="0"/>
              </a:rPr>
              <a:t>i</a:t>
            </a:r>
            <a:r>
              <a:rPr lang="en-US" altLang="en-US" sz="1800" i="1" baseline="-25000">
                <a:latin typeface="Times New Roman" panose="02020603050405020304" pitchFamily="18" charset="0"/>
              </a:rPr>
              <a:t>L</a:t>
            </a:r>
            <a:r>
              <a:rPr lang="en-US" altLang="en-US" sz="1800">
                <a:latin typeface="Times New Roman" panose="02020603050405020304" pitchFamily="18" charset="0"/>
              </a:rPr>
              <a:t>. The maximum positive output is determined by the saturation of </a:t>
            </a:r>
            <a:r>
              <a:rPr lang="en-US" altLang="en-US" sz="1800" i="1">
                <a:latin typeface="Times New Roman" panose="02020603050405020304" pitchFamily="18" charset="0"/>
              </a:rPr>
              <a:t>Q</a:t>
            </a:r>
            <a:r>
              <a:rPr lang="en-US" altLang="en-US" sz="1800" baseline="-25000">
                <a:latin typeface="Times New Roman" panose="02020603050405020304" pitchFamily="18" charset="0"/>
              </a:rPr>
              <a:t>1</a:t>
            </a:r>
            <a:r>
              <a:rPr lang="en-US" altLang="en-US" sz="1800">
                <a:latin typeface="Times New Roman" panose="02020603050405020304" pitchFamily="18" charset="0"/>
              </a:rPr>
              <a:t>. In the negative direction, the limit of the linear region is determined either by </a:t>
            </a:r>
            <a:r>
              <a:rPr lang="en-US" altLang="en-US" sz="1800" i="1">
                <a:latin typeface="Times New Roman" panose="02020603050405020304" pitchFamily="18" charset="0"/>
              </a:rPr>
              <a:t>Q</a:t>
            </a:r>
            <a:r>
              <a:rPr lang="en-US" altLang="en-US" sz="1800" baseline="-25000">
                <a:latin typeface="Times New Roman" panose="02020603050405020304" pitchFamily="18" charset="0"/>
              </a:rPr>
              <a:t>1</a:t>
            </a:r>
            <a:r>
              <a:rPr lang="en-US" altLang="en-US" sz="1800">
                <a:latin typeface="Times New Roman" panose="02020603050405020304" pitchFamily="18" charset="0"/>
              </a:rPr>
              <a:t> turning off or by </a:t>
            </a:r>
            <a:r>
              <a:rPr lang="en-US" altLang="en-US" sz="1800" i="1">
                <a:latin typeface="Times New Roman" panose="02020603050405020304" pitchFamily="18" charset="0"/>
              </a:rPr>
              <a:t>Q</a:t>
            </a:r>
            <a:r>
              <a:rPr lang="en-US" altLang="en-US" sz="1800" baseline="-25000">
                <a:latin typeface="Times New Roman" panose="02020603050405020304" pitchFamily="18" charset="0"/>
              </a:rPr>
              <a:t>2</a:t>
            </a:r>
            <a:r>
              <a:rPr lang="en-US" altLang="en-US" sz="1800">
                <a:latin typeface="Times New Roman" panose="02020603050405020304" pitchFamily="18" charset="0"/>
              </a:rPr>
              <a:t> saturating, depending on the values of </a:t>
            </a:r>
            <a:r>
              <a:rPr lang="en-US" altLang="en-US" sz="1800" i="1">
                <a:latin typeface="Times New Roman" panose="02020603050405020304" pitchFamily="18" charset="0"/>
              </a:rPr>
              <a:t>I</a:t>
            </a:r>
            <a:r>
              <a:rPr lang="en-US" altLang="en-US" sz="1800">
                <a:latin typeface="Times New Roman" panose="02020603050405020304" pitchFamily="18" charset="0"/>
              </a:rPr>
              <a:t> and </a:t>
            </a:r>
            <a:r>
              <a:rPr lang="en-US" altLang="en-US" sz="1800" i="1">
                <a:latin typeface="Times New Roman" panose="02020603050405020304" pitchFamily="18" charset="0"/>
              </a:rPr>
              <a:t>R</a:t>
            </a:r>
            <a:r>
              <a:rPr lang="en-US" altLang="en-US" sz="1800" i="1" baseline="-25000">
                <a:latin typeface="Times New Roman" panose="02020603050405020304" pitchFamily="18" charset="0"/>
              </a:rPr>
              <a:t>L</a:t>
            </a:r>
            <a:r>
              <a:rPr lang="en-US" altLang="en-US" sz="1800">
                <a:latin typeface="Times New Roman" panose="02020603050405020304" pitchFamily="18" charset="0"/>
              </a:rPr>
              <a:t>.</a:t>
            </a:r>
          </a:p>
        </p:txBody>
      </p:sp>
      <p:sp>
        <p:nvSpPr>
          <p:cNvPr id="37892" name="Slide Number Placeholder 5">
            <a:extLst>
              <a:ext uri="{FF2B5EF4-FFF2-40B4-BE49-F238E27FC236}">
                <a16:creationId xmlns:a16="http://schemas.microsoft.com/office/drawing/2014/main" id="{9BCBEF5B-B623-4D2E-9A87-9139C49BD145}"/>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EA490596-D3AF-4BAB-BB5F-34B2D8BADD55}" type="slidenum">
              <a:rPr lang="en-US" altLang="en-US" sz="1400">
                <a:latin typeface="Arial" panose="020B0604020202020204" pitchFamily="34" charset="0"/>
              </a:rPr>
              <a:pPr/>
              <a:t>27</a:t>
            </a:fld>
            <a:endParaRPr lang="en-US" altLang="en-US" sz="1400">
              <a:latin typeface="Arial" panose="020B0604020202020204" pitchFamily="34" charset="0"/>
            </a:endParaRPr>
          </a:p>
        </p:txBody>
      </p:sp>
      <p:pic>
        <p:nvPicPr>
          <p:cNvPr id="5" name="Picture 5" descr="se11F02">
            <a:extLst>
              <a:ext uri="{FF2B5EF4-FFF2-40B4-BE49-F238E27FC236}">
                <a16:creationId xmlns:a16="http://schemas.microsoft.com/office/drawing/2014/main" id="{3185427F-AB43-4CC0-AEB8-568797F2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1" y="0"/>
            <a:ext cx="2666999" cy="295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31F683B-4E3C-473D-B619-3FEA59F48088}"/>
              </a:ext>
            </a:extLst>
          </p:cNvPr>
          <p:cNvSpPr>
            <a:spLocks noGrp="1" noChangeArrowheads="1"/>
          </p:cNvSpPr>
          <p:nvPr>
            <p:ph type="title"/>
          </p:nvPr>
        </p:nvSpPr>
        <p:spPr bwMode="auto">
          <a:xfrm>
            <a:off x="601133" y="155926"/>
            <a:ext cx="54102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dirty="0"/>
              <a:t>11.2.3. Power Dissipation</a:t>
            </a:r>
          </a:p>
        </p:txBody>
      </p:sp>
      <p:sp>
        <p:nvSpPr>
          <p:cNvPr id="38915" name="Rectangle 3">
            <a:extLst>
              <a:ext uri="{FF2B5EF4-FFF2-40B4-BE49-F238E27FC236}">
                <a16:creationId xmlns:a16="http://schemas.microsoft.com/office/drawing/2014/main" id="{FAE5B06F-7515-43CA-9130-091D6976FDE9}"/>
              </a:ext>
            </a:extLst>
          </p:cNvPr>
          <p:cNvSpPr>
            <a:spLocks noGrp="1" noChangeArrowheads="1"/>
          </p:cNvSpPr>
          <p:nvPr>
            <p:ph type="body" idx="1"/>
          </p:nvPr>
        </p:nvSpPr>
        <p:spPr bwMode="auto">
          <a:xfrm>
            <a:off x="258233" y="1560688"/>
            <a:ext cx="8763000" cy="4038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dirty="0">
                <a:solidFill>
                  <a:srgbClr val="FF0000"/>
                </a:solidFill>
              </a:rPr>
              <a:t>Maximum instantaneous power dissipation</a:t>
            </a:r>
            <a:r>
              <a:rPr lang="en-US" altLang="en-US" dirty="0"/>
              <a:t> in </a:t>
            </a:r>
            <a:r>
              <a:rPr lang="en-US" altLang="en-US" i="1" dirty="0"/>
              <a:t>Q</a:t>
            </a:r>
            <a:r>
              <a:rPr lang="en-US" altLang="en-US" baseline="-25000" dirty="0"/>
              <a:t>1</a:t>
            </a:r>
            <a:r>
              <a:rPr lang="en-US" altLang="en-US" dirty="0"/>
              <a:t> is </a:t>
            </a:r>
            <a:r>
              <a:rPr lang="en-US" altLang="en-US" i="1" dirty="0"/>
              <a:t>V</a:t>
            </a:r>
            <a:r>
              <a:rPr lang="en-US" altLang="en-US" i="1" baseline="-25000" dirty="0"/>
              <a:t>CC</a:t>
            </a:r>
            <a:r>
              <a:rPr lang="en-US" altLang="en-US" i="1" dirty="0"/>
              <a:t>I</a:t>
            </a:r>
            <a:r>
              <a:rPr lang="en-US" altLang="en-US" dirty="0"/>
              <a:t>.</a:t>
            </a:r>
          </a:p>
          <a:p>
            <a:pPr lvl="1" eaLnBrk="1" hangingPunct="1"/>
            <a:r>
              <a:rPr lang="en-US" altLang="en-US" sz="2800" dirty="0"/>
              <a:t>It is equal to power dissipation in </a:t>
            </a:r>
            <a:r>
              <a:rPr lang="en-US" altLang="en-US" sz="2800" i="1" dirty="0"/>
              <a:t>Q</a:t>
            </a:r>
            <a:r>
              <a:rPr lang="en-US" altLang="en-US" sz="2800" baseline="-25000" dirty="0"/>
              <a:t>1</a:t>
            </a:r>
            <a:r>
              <a:rPr lang="en-US" altLang="en-US" sz="2800" dirty="0"/>
              <a:t> with no signal applied </a:t>
            </a:r>
            <a:r>
              <a:rPr lang="en-US" altLang="en-US" sz="2800" dirty="0">
                <a:solidFill>
                  <a:srgbClr val="FF0000"/>
                </a:solidFill>
              </a:rPr>
              <a:t>(quiescent power dissipation).</a:t>
            </a:r>
          </a:p>
          <a:p>
            <a:pPr eaLnBrk="1" hangingPunct="1"/>
            <a:r>
              <a:rPr lang="en-US" altLang="en-US" dirty="0"/>
              <a:t>Emitter-follower transistor dissipates the largest amount of power </a:t>
            </a:r>
            <a:r>
              <a:rPr lang="en-US" altLang="en-US" dirty="0">
                <a:solidFill>
                  <a:srgbClr val="FF0000"/>
                </a:solidFill>
              </a:rPr>
              <a:t>when </a:t>
            </a:r>
            <a:r>
              <a:rPr lang="en-US" altLang="en-US" i="1" dirty="0" err="1">
                <a:solidFill>
                  <a:srgbClr val="FF0000"/>
                </a:solidFill>
              </a:rPr>
              <a:t>v</a:t>
            </a:r>
            <a:r>
              <a:rPr lang="en-US" altLang="en-US" baseline="-25000" dirty="0" err="1">
                <a:solidFill>
                  <a:srgbClr val="FF0000"/>
                </a:solidFill>
              </a:rPr>
              <a:t>O</a:t>
            </a:r>
            <a:r>
              <a:rPr lang="en-US" altLang="en-US" dirty="0">
                <a:solidFill>
                  <a:srgbClr val="FF0000"/>
                </a:solidFill>
              </a:rPr>
              <a:t> = 0.</a:t>
            </a:r>
          </a:p>
          <a:p>
            <a:pPr eaLnBrk="1" hangingPunct="1"/>
            <a:r>
              <a:rPr lang="en-US" altLang="en-US" dirty="0"/>
              <a:t>Since this condition (no input signal) </a:t>
            </a:r>
            <a:r>
              <a:rPr lang="en-US" altLang="en-US" dirty="0">
                <a:solidFill>
                  <a:srgbClr val="FF0000"/>
                </a:solidFill>
              </a:rPr>
              <a:t>may be maintained or long periods of time</a:t>
            </a:r>
            <a:r>
              <a:rPr lang="en-US" altLang="en-US" dirty="0"/>
              <a:t>, transistor </a:t>
            </a:r>
            <a:r>
              <a:rPr lang="en-US" altLang="en-US" i="1" dirty="0"/>
              <a:t>Q</a:t>
            </a:r>
            <a:r>
              <a:rPr lang="en-US" altLang="en-US" baseline="-25000" dirty="0"/>
              <a:t>1</a:t>
            </a:r>
            <a:r>
              <a:rPr lang="en-US" altLang="en-US" dirty="0"/>
              <a:t> must be able to withstand a continuous power dissipation of </a:t>
            </a:r>
            <a:r>
              <a:rPr lang="en-US" altLang="en-US" i="1" dirty="0"/>
              <a:t>V</a:t>
            </a:r>
            <a:r>
              <a:rPr lang="en-US" altLang="en-US" i="1" baseline="-25000" dirty="0"/>
              <a:t>CC</a:t>
            </a:r>
            <a:r>
              <a:rPr lang="en-US" altLang="en-US" i="1" dirty="0"/>
              <a:t>I</a:t>
            </a:r>
            <a:r>
              <a:rPr lang="en-US" altLang="en-US" dirty="0"/>
              <a:t>.</a:t>
            </a:r>
          </a:p>
        </p:txBody>
      </p:sp>
      <p:sp>
        <p:nvSpPr>
          <p:cNvPr id="38916" name="Slide Number Placeholder 3">
            <a:extLst>
              <a:ext uri="{FF2B5EF4-FFF2-40B4-BE49-F238E27FC236}">
                <a16:creationId xmlns:a16="http://schemas.microsoft.com/office/drawing/2014/main" id="{208B84BB-3F36-4FD0-B49C-2085516AB525}"/>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1776ABAF-B6D5-4F49-B081-091E9B3FF9B8}" type="slidenum">
              <a:rPr lang="en-US" altLang="en-US" sz="1400">
                <a:latin typeface="Arial" panose="020B0604020202020204" pitchFamily="34" charset="0"/>
              </a:rPr>
              <a:pPr/>
              <a:t>28</a:t>
            </a:fld>
            <a:endParaRPr lang="en-US" altLang="en-US" sz="1400">
              <a:latin typeface="Arial" panose="020B0604020202020204" pitchFamily="34" charset="0"/>
            </a:endParaRPr>
          </a:p>
        </p:txBody>
      </p:sp>
      <p:pic>
        <p:nvPicPr>
          <p:cNvPr id="5" name="Picture 5" descr="se11F02">
            <a:extLst>
              <a:ext uri="{FF2B5EF4-FFF2-40B4-BE49-F238E27FC236}">
                <a16:creationId xmlns:a16="http://schemas.microsoft.com/office/drawing/2014/main" id="{99B4BCC0-BB15-4FB3-B79E-AF916B763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7067" y="471311"/>
            <a:ext cx="2666999" cy="295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se11F04">
            <a:extLst>
              <a:ext uri="{FF2B5EF4-FFF2-40B4-BE49-F238E27FC236}">
                <a16:creationId xmlns:a16="http://schemas.microsoft.com/office/drawing/2014/main" id="{DD86E407-468D-4034-B28A-3FE3CC301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555" y="349251"/>
            <a:ext cx="6400800" cy="52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5">
            <a:extLst>
              <a:ext uri="{FF2B5EF4-FFF2-40B4-BE49-F238E27FC236}">
                <a16:creationId xmlns:a16="http://schemas.microsoft.com/office/drawing/2014/main" id="{6DE07C40-21EF-4D91-87BC-50BEE7A67B45}"/>
              </a:ext>
            </a:extLst>
          </p:cNvPr>
          <p:cNvSpPr>
            <a:spLocks noChangeArrowheads="1"/>
          </p:cNvSpPr>
          <p:nvPr/>
        </p:nvSpPr>
        <p:spPr bwMode="auto">
          <a:xfrm>
            <a:off x="510822" y="5638801"/>
            <a:ext cx="8686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000" b="1" dirty="0"/>
              <a:t>Figure 11.4: </a:t>
            </a:r>
            <a:r>
              <a:rPr lang="en-US" altLang="en-US" sz="2000" dirty="0"/>
              <a:t>Maximum signal waveforms in the class A output stage of Fig. 11.2 under the condition </a:t>
            </a:r>
            <a:r>
              <a:rPr lang="en-US" altLang="en-US" sz="2000" i="1" dirty="0"/>
              <a:t>I </a:t>
            </a:r>
            <a:r>
              <a:rPr lang="en-US" altLang="en-US" sz="2000" dirty="0"/>
              <a:t>= </a:t>
            </a:r>
            <a:r>
              <a:rPr lang="en-US" altLang="en-US" sz="2000" i="1" dirty="0"/>
              <a:t>V</a:t>
            </a:r>
            <a:r>
              <a:rPr lang="en-US" altLang="en-US" sz="2000" i="1" baseline="-25000" dirty="0"/>
              <a:t>CC</a:t>
            </a:r>
            <a:r>
              <a:rPr lang="en-US" altLang="en-US" sz="2000" i="1" dirty="0"/>
              <a:t> </a:t>
            </a:r>
            <a:r>
              <a:rPr lang="en-US" altLang="en-US" sz="2000" dirty="0"/>
              <a:t>/</a:t>
            </a:r>
            <a:r>
              <a:rPr lang="en-US" altLang="en-US" sz="2000" i="1" dirty="0"/>
              <a:t>R</a:t>
            </a:r>
            <a:r>
              <a:rPr lang="en-US" altLang="en-US" sz="2000" i="1" baseline="-25000" dirty="0"/>
              <a:t>L</a:t>
            </a:r>
            <a:r>
              <a:rPr lang="en-US" altLang="en-US" sz="2000" dirty="0"/>
              <a:t> or, equivalently,</a:t>
            </a:r>
            <a:r>
              <a:rPr lang="en-US" altLang="en-US" sz="2000" i="1" dirty="0"/>
              <a:t> R</a:t>
            </a:r>
            <a:r>
              <a:rPr lang="en-US" altLang="en-US" sz="2000" i="1" baseline="-20000" dirty="0"/>
              <a:t>L</a:t>
            </a:r>
            <a:r>
              <a:rPr lang="en-US" altLang="en-US" sz="2000" i="1" dirty="0"/>
              <a:t> </a:t>
            </a:r>
            <a:r>
              <a:rPr lang="en-US" altLang="en-US" sz="2000" dirty="0"/>
              <a:t>= </a:t>
            </a:r>
            <a:r>
              <a:rPr lang="en-US" altLang="en-US" sz="2000" i="1" dirty="0"/>
              <a:t>V</a:t>
            </a:r>
            <a:r>
              <a:rPr lang="en-US" altLang="en-US" sz="2000" i="1" baseline="-25000" dirty="0"/>
              <a:t>CC</a:t>
            </a:r>
            <a:r>
              <a:rPr lang="en-US" altLang="en-US" sz="2000" i="1" dirty="0"/>
              <a:t>/I</a:t>
            </a:r>
            <a:r>
              <a:rPr lang="en-US" altLang="en-US" sz="2000" dirty="0"/>
              <a:t>.</a:t>
            </a:r>
            <a:r>
              <a:rPr lang="en-US" altLang="en-US" sz="2000" i="1" dirty="0"/>
              <a:t> </a:t>
            </a:r>
            <a:r>
              <a:rPr lang="en-US" altLang="en-US" sz="2000" dirty="0"/>
              <a:t>Note that the transistor saturation voltages have been neglected.</a:t>
            </a:r>
          </a:p>
        </p:txBody>
      </p:sp>
      <p:sp>
        <p:nvSpPr>
          <p:cNvPr id="39940" name="Slide Number Placeholder 3">
            <a:extLst>
              <a:ext uri="{FF2B5EF4-FFF2-40B4-BE49-F238E27FC236}">
                <a16:creationId xmlns:a16="http://schemas.microsoft.com/office/drawing/2014/main" id="{DC00B6BD-E285-4A34-BCC4-A3759B262DE6}"/>
              </a:ext>
            </a:extLst>
          </p:cNvPr>
          <p:cNvSpPr>
            <a:spLocks noGrp="1"/>
          </p:cNvSpPr>
          <p:nvPr>
            <p:ph type="sldNum" sz="quarter" idx="10"/>
          </p:nvPr>
        </p:nvSpPr>
        <p:spPr>
          <a:xfrm>
            <a:off x="11235266" y="6462713"/>
            <a:ext cx="62935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A7C08501-F001-4552-B8E7-AC6B6A64F7F2}" type="slidenum">
              <a:rPr lang="en-US" altLang="en-US" sz="1400">
                <a:latin typeface="Arial" panose="020B0604020202020204" pitchFamily="34" charset="0"/>
              </a:rPr>
              <a:pPr/>
              <a:t>29</a:t>
            </a:fld>
            <a:endParaRPr lang="en-US" altLang="en-US" sz="1400" dirty="0">
              <a:latin typeface="Arial" panose="020B0604020202020204" pitchFamily="34" charset="0"/>
            </a:endParaRPr>
          </a:p>
        </p:txBody>
      </p:sp>
      <p:pic>
        <p:nvPicPr>
          <p:cNvPr id="5" name="Picture 5" descr="se11F02">
            <a:extLst>
              <a:ext uri="{FF2B5EF4-FFF2-40B4-BE49-F238E27FC236}">
                <a16:creationId xmlns:a16="http://schemas.microsoft.com/office/drawing/2014/main" id="{BE96440A-5FBE-4E77-B1D6-249CD5E27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112" y="862793"/>
            <a:ext cx="2666999" cy="295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B697BA1-D17B-4CAD-A1B3-E30778F34800}"/>
              </a:ext>
            </a:extLst>
          </p:cNvPr>
          <p:cNvSpPr>
            <a:spLocks noGrp="1" noChangeArrowheads="1"/>
          </p:cNvSpPr>
          <p:nvPr>
            <p:ph type="title"/>
          </p:nvPr>
        </p:nvSpPr>
        <p:spPr bwMode="auto">
          <a:xfrm>
            <a:off x="2209800" y="152400"/>
            <a:ext cx="36576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Introduction</a:t>
            </a:r>
            <a:endParaRPr lang="en-US" altLang="en-US"/>
          </a:p>
        </p:txBody>
      </p:sp>
      <p:sp>
        <p:nvSpPr>
          <p:cNvPr id="6147" name="Rectangle 3">
            <a:extLst>
              <a:ext uri="{FF2B5EF4-FFF2-40B4-BE49-F238E27FC236}">
                <a16:creationId xmlns:a16="http://schemas.microsoft.com/office/drawing/2014/main" id="{7682DBDC-DD2B-4640-A952-AB4224C4C841}"/>
              </a:ext>
            </a:extLst>
          </p:cNvPr>
          <p:cNvSpPr>
            <a:spLocks noGrp="1" noChangeArrowheads="1"/>
          </p:cNvSpPr>
          <p:nvPr>
            <p:ph type="body" idx="1"/>
          </p:nvPr>
        </p:nvSpPr>
        <p:spPr bwMode="auto">
          <a:xfrm>
            <a:off x="1905000" y="1371600"/>
            <a:ext cx="8153400" cy="4800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b="1"/>
              <a:t>IN THIS CHAPTER YOU WILL LEARN</a:t>
            </a:r>
          </a:p>
          <a:p>
            <a:pPr lvl="1" eaLnBrk="1" hangingPunct="1"/>
            <a:r>
              <a:rPr lang="en-US" altLang="en-US"/>
              <a:t>The classification of amplifier output stages on the basis of the </a:t>
            </a:r>
            <a:r>
              <a:rPr lang="en-US" altLang="en-US">
                <a:solidFill>
                  <a:srgbClr val="FF0000"/>
                </a:solidFill>
              </a:rPr>
              <a:t>fraction of the cycle of an input sine wave</a:t>
            </a:r>
            <a:r>
              <a:rPr lang="en-US" altLang="en-US"/>
              <a:t> during which the transistor conducts.</a:t>
            </a:r>
          </a:p>
          <a:p>
            <a:pPr lvl="1" eaLnBrk="1" hangingPunct="1"/>
            <a:r>
              <a:rPr lang="en-US" altLang="en-US"/>
              <a:t>Analysis and design of a </a:t>
            </a:r>
            <a:r>
              <a:rPr lang="en-US" altLang="en-US">
                <a:solidFill>
                  <a:srgbClr val="FF0000"/>
                </a:solidFill>
              </a:rPr>
              <a:t>variety of output-stage types</a:t>
            </a:r>
            <a:r>
              <a:rPr lang="en-US" altLang="en-US"/>
              <a:t> ranging from the simple but power-inefficient emitter follower class (class A) to the popular push-pull class AB circuit in both bipolar and CMOS technologies.</a:t>
            </a:r>
          </a:p>
          <a:p>
            <a:pPr lvl="1" eaLnBrk="1" hangingPunct="1"/>
            <a:r>
              <a:rPr lang="en-US" altLang="en-US">
                <a:solidFill>
                  <a:srgbClr val="FF0000"/>
                </a:solidFill>
              </a:rPr>
              <a:t>Thermal considerations</a:t>
            </a:r>
            <a:r>
              <a:rPr lang="en-US" altLang="en-US"/>
              <a:t> in the design and fabrication of high-output power circuits.</a:t>
            </a:r>
          </a:p>
        </p:txBody>
      </p:sp>
      <p:sp>
        <p:nvSpPr>
          <p:cNvPr id="6148" name="Slide Number Placeholder 3">
            <a:extLst>
              <a:ext uri="{FF2B5EF4-FFF2-40B4-BE49-F238E27FC236}">
                <a16:creationId xmlns:a16="http://schemas.microsoft.com/office/drawing/2014/main" id="{B2EFCD22-8976-47A7-B96D-645EFAEA9ACE}"/>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D9D3A092-CC20-44A6-8F72-705347A9B4E1}" type="slidenum">
              <a:rPr lang="en-US" altLang="en-US" sz="1400">
                <a:latin typeface="Arial" panose="020B0604020202020204" pitchFamily="34" charset="0"/>
              </a:rPr>
              <a:pPr/>
              <a:t>3</a:t>
            </a:fld>
            <a:endParaRPr lang="en-US" altLang="en-US" sz="1400">
              <a:latin typeface="Arial" panose="020B0604020202020204" pitchFamily="34" charset="0"/>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5">
            <a:extLst>
              <a:ext uri="{FF2B5EF4-FFF2-40B4-BE49-F238E27FC236}">
                <a16:creationId xmlns:a16="http://schemas.microsoft.com/office/drawing/2014/main" id="{17308617-49BA-4AEC-AF03-B4082B885619}"/>
              </a:ext>
            </a:extLst>
          </p:cNvPr>
          <p:cNvGraphicFramePr>
            <a:graphicFrameLocks noGrp="1" noChangeAspect="1"/>
          </p:cNvGraphicFramePr>
          <p:nvPr>
            <p:ph idx="1"/>
            <p:extLst>
              <p:ext uri="{D42A27DB-BD31-4B8C-83A1-F6EECF244321}">
                <p14:modId xmlns:p14="http://schemas.microsoft.com/office/powerpoint/2010/main" val="3096627450"/>
              </p:ext>
            </p:extLst>
          </p:nvPr>
        </p:nvGraphicFramePr>
        <p:xfrm>
          <a:off x="517968" y="1381919"/>
          <a:ext cx="7615238" cy="4081463"/>
        </p:xfrm>
        <a:graphic>
          <a:graphicData uri="http://schemas.openxmlformats.org/presentationml/2006/ole">
            <mc:AlternateContent xmlns:mc="http://schemas.openxmlformats.org/markup-compatibility/2006">
              <mc:Choice xmlns:v="urn:schemas-microsoft-com:vml" Requires="v">
                <p:oleObj spid="_x0000_s9314" name="Equation" r:id="rId3" imgW="3175000" imgH="1701800" progId="Equation.DSMT4">
                  <p:embed/>
                </p:oleObj>
              </mc:Choice>
              <mc:Fallback>
                <p:oleObj name="Equation" r:id="rId3" imgW="3175000" imgH="1701800" progId="Equation.DSMT4">
                  <p:embed/>
                  <p:pic>
                    <p:nvPicPr>
                      <p:cNvPr id="40962" name="Object 5">
                        <a:extLst>
                          <a:ext uri="{FF2B5EF4-FFF2-40B4-BE49-F238E27FC236}">
                            <a16:creationId xmlns:a16="http://schemas.microsoft.com/office/drawing/2014/main" id="{17308617-49BA-4AEC-AF03-B4082B885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68" y="1381919"/>
                        <a:ext cx="7615238" cy="40814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3" name="Rectangle 2">
            <a:extLst>
              <a:ext uri="{FF2B5EF4-FFF2-40B4-BE49-F238E27FC236}">
                <a16:creationId xmlns:a16="http://schemas.microsoft.com/office/drawing/2014/main" id="{95D13671-A633-4F1E-B976-B933196CB537}"/>
              </a:ext>
            </a:extLst>
          </p:cNvPr>
          <p:cNvSpPr>
            <a:spLocks noGrp="1" noChangeArrowheads="1"/>
          </p:cNvSpPr>
          <p:nvPr>
            <p:ph type="title"/>
          </p:nvPr>
        </p:nvSpPr>
        <p:spPr bwMode="auto">
          <a:xfrm>
            <a:off x="928511" y="92868"/>
            <a:ext cx="72390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dirty="0"/>
              <a:t>11.2.4. </a:t>
            </a:r>
            <a:r>
              <a:rPr lang="en-US" altLang="en-US" sz="3200" dirty="0">
                <a:solidFill>
                  <a:srgbClr val="FF0000"/>
                </a:solidFill>
              </a:rPr>
              <a:t>Power Conversion Efficiency</a:t>
            </a:r>
          </a:p>
        </p:txBody>
      </p:sp>
      <p:graphicFrame>
        <p:nvGraphicFramePr>
          <p:cNvPr id="40964" name="Object 4">
            <a:extLst>
              <a:ext uri="{FF2B5EF4-FFF2-40B4-BE49-F238E27FC236}">
                <a16:creationId xmlns:a16="http://schemas.microsoft.com/office/drawing/2014/main" id="{F61C412D-948D-43DD-8A0C-2014EFF82252}"/>
              </a:ext>
            </a:extLst>
          </p:cNvPr>
          <p:cNvGraphicFramePr>
            <a:graphicFrameLocks noChangeAspect="1"/>
          </p:cNvGraphicFramePr>
          <p:nvPr>
            <p:extLst>
              <p:ext uri="{D42A27DB-BD31-4B8C-83A1-F6EECF244321}">
                <p14:modId xmlns:p14="http://schemas.microsoft.com/office/powerpoint/2010/main" val="3820859486"/>
              </p:ext>
            </p:extLst>
          </p:nvPr>
        </p:nvGraphicFramePr>
        <p:xfrm>
          <a:off x="928511" y="5463382"/>
          <a:ext cx="304800" cy="566738"/>
        </p:xfrm>
        <a:graphic>
          <a:graphicData uri="http://schemas.openxmlformats.org/presentationml/2006/ole">
            <mc:AlternateContent xmlns:mc="http://schemas.openxmlformats.org/markup-compatibility/2006">
              <mc:Choice xmlns:v="urn:schemas-microsoft-com:vml" Requires="v">
                <p:oleObj spid="_x0000_s9315" name="Equation" r:id="rId5" imgW="177569" imgH="253670" progId="Equation.3">
                  <p:embed/>
                </p:oleObj>
              </mc:Choice>
              <mc:Fallback>
                <p:oleObj name="Equation" r:id="rId5" imgW="177569" imgH="253670" progId="Equation.3">
                  <p:embed/>
                  <p:pic>
                    <p:nvPicPr>
                      <p:cNvPr id="40964" name="Object 4">
                        <a:extLst>
                          <a:ext uri="{FF2B5EF4-FFF2-40B4-BE49-F238E27FC236}">
                            <a16:creationId xmlns:a16="http://schemas.microsoft.com/office/drawing/2014/main" id="{F61C412D-948D-43DD-8A0C-2014EFF822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511" y="5463382"/>
                        <a:ext cx="3048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5" name="TextBox 4">
            <a:extLst>
              <a:ext uri="{FF2B5EF4-FFF2-40B4-BE49-F238E27FC236}">
                <a16:creationId xmlns:a16="http://schemas.microsoft.com/office/drawing/2014/main" id="{1991FAA7-90DA-406C-9716-3CB0049D83F2}"/>
              </a:ext>
            </a:extLst>
          </p:cNvPr>
          <p:cNvSpPr txBox="1">
            <a:spLocks noChangeArrowheads="1"/>
          </p:cNvSpPr>
          <p:nvPr/>
        </p:nvSpPr>
        <p:spPr bwMode="auto">
          <a:xfrm>
            <a:off x="1323622" y="556815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400" dirty="0"/>
              <a:t>Peak value of output voltage</a:t>
            </a:r>
          </a:p>
        </p:txBody>
      </p:sp>
      <p:sp>
        <p:nvSpPr>
          <p:cNvPr id="40966" name="Slide Number Placeholder 5">
            <a:extLst>
              <a:ext uri="{FF2B5EF4-FFF2-40B4-BE49-F238E27FC236}">
                <a16:creationId xmlns:a16="http://schemas.microsoft.com/office/drawing/2014/main" id="{4FC97961-1EF1-411A-BC8D-304E5D74A0D6}"/>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868BAEC6-4EB3-462D-A5BB-AF0DC39F0A70}" type="slidenum">
              <a:rPr lang="en-US" altLang="en-US" sz="1400">
                <a:latin typeface="Arial" panose="020B0604020202020204" pitchFamily="34" charset="0"/>
              </a:rPr>
              <a:pPr/>
              <a:t>30</a:t>
            </a:fld>
            <a:endParaRPr lang="en-US" altLang="en-US" sz="1400">
              <a:latin typeface="Arial" panose="020B0604020202020204" pitchFamily="34" charset="0"/>
            </a:endParaRPr>
          </a:p>
        </p:txBody>
      </p:sp>
      <p:pic>
        <p:nvPicPr>
          <p:cNvPr id="2" name="Picture 1">
            <a:extLst>
              <a:ext uri="{FF2B5EF4-FFF2-40B4-BE49-F238E27FC236}">
                <a16:creationId xmlns:a16="http://schemas.microsoft.com/office/drawing/2014/main" id="{FEE681FD-4545-4A5E-AB9F-DCEEC90755F0}"/>
              </a:ext>
            </a:extLst>
          </p:cNvPr>
          <p:cNvPicPr>
            <a:picLocks noChangeAspect="1"/>
          </p:cNvPicPr>
          <p:nvPr/>
        </p:nvPicPr>
        <p:blipFill>
          <a:blip r:embed="rId7"/>
          <a:stretch>
            <a:fillRect/>
          </a:stretch>
        </p:blipFill>
        <p:spPr>
          <a:xfrm>
            <a:off x="8167511" y="1391531"/>
            <a:ext cx="3264781" cy="2576954"/>
          </a:xfrm>
          <a:prstGeom prst="rect">
            <a:avLst/>
          </a:prstGeom>
        </p:spPr>
      </p:pic>
      <p:cxnSp>
        <p:nvCxnSpPr>
          <p:cNvPr id="4" name="Straight Arrow Connector 3">
            <a:extLst>
              <a:ext uri="{FF2B5EF4-FFF2-40B4-BE49-F238E27FC236}">
                <a16:creationId xmlns:a16="http://schemas.microsoft.com/office/drawing/2014/main" id="{4E38276F-D7A8-48E5-A409-F73C5F9D31BA}"/>
              </a:ext>
            </a:extLst>
          </p:cNvPr>
          <p:cNvCxnSpPr/>
          <p:nvPr/>
        </p:nvCxnSpPr>
        <p:spPr>
          <a:xfrm>
            <a:off x="9177867" y="2528711"/>
            <a:ext cx="0" cy="5531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Object 4">
            <a:extLst>
              <a:ext uri="{FF2B5EF4-FFF2-40B4-BE49-F238E27FC236}">
                <a16:creationId xmlns:a16="http://schemas.microsoft.com/office/drawing/2014/main" id="{6311FDAC-F839-409E-9CB3-581828E0FFCF}"/>
              </a:ext>
            </a:extLst>
          </p:cNvPr>
          <p:cNvGraphicFramePr>
            <a:graphicFrameLocks noChangeAspect="1"/>
          </p:cNvGraphicFramePr>
          <p:nvPr>
            <p:extLst>
              <p:ext uri="{D42A27DB-BD31-4B8C-83A1-F6EECF244321}">
                <p14:modId xmlns:p14="http://schemas.microsoft.com/office/powerpoint/2010/main" val="2062603112"/>
              </p:ext>
            </p:extLst>
          </p:nvPr>
        </p:nvGraphicFramePr>
        <p:xfrm>
          <a:off x="9757702" y="1792640"/>
          <a:ext cx="304800" cy="566738"/>
        </p:xfrm>
        <a:graphic>
          <a:graphicData uri="http://schemas.openxmlformats.org/presentationml/2006/ole">
            <mc:AlternateContent xmlns:mc="http://schemas.openxmlformats.org/markup-compatibility/2006">
              <mc:Choice xmlns:v="urn:schemas-microsoft-com:vml" Requires="v">
                <p:oleObj spid="_x0000_s9316" name="Equation" r:id="rId5" imgW="177569" imgH="253670" progId="Equation.3">
                  <p:embed/>
                </p:oleObj>
              </mc:Choice>
              <mc:Fallback>
                <p:oleObj name="Equation" r:id="rId5" imgW="177569" imgH="253670" progId="Equation.3">
                  <p:embed/>
                  <p:pic>
                    <p:nvPicPr>
                      <p:cNvPr id="40964" name="Object 4">
                        <a:extLst>
                          <a:ext uri="{FF2B5EF4-FFF2-40B4-BE49-F238E27FC236}">
                            <a16:creationId xmlns:a16="http://schemas.microsoft.com/office/drawing/2014/main" id="{F61C412D-948D-43DD-8A0C-2014EFF822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7702" y="1792640"/>
                        <a:ext cx="3048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6" name="Straight Arrow Connector 5">
            <a:extLst>
              <a:ext uri="{FF2B5EF4-FFF2-40B4-BE49-F238E27FC236}">
                <a16:creationId xmlns:a16="http://schemas.microsoft.com/office/drawing/2014/main" id="{49FB85D1-3BFC-4ADC-BB6D-ABB4D930EC80}"/>
              </a:ext>
            </a:extLst>
          </p:cNvPr>
          <p:cNvCxnSpPr/>
          <p:nvPr/>
        </p:nvCxnSpPr>
        <p:spPr>
          <a:xfrm flipH="1">
            <a:off x="9163890" y="2264613"/>
            <a:ext cx="593812" cy="524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5" descr="se11F02">
            <a:extLst>
              <a:ext uri="{FF2B5EF4-FFF2-40B4-BE49-F238E27FC236}">
                <a16:creationId xmlns:a16="http://schemas.microsoft.com/office/drawing/2014/main" id="{CF30536D-3253-442B-AB2D-E63750908F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8579" y="4075289"/>
            <a:ext cx="2666999" cy="265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42DC0AF-BF24-4CE8-9770-DDE6B934E58F}"/>
              </a:ext>
            </a:extLst>
          </p:cNvPr>
          <p:cNvSpPr txBox="1"/>
          <p:nvPr/>
        </p:nvSpPr>
        <p:spPr>
          <a:xfrm>
            <a:off x="1749778" y="4195052"/>
            <a:ext cx="1738489" cy="461665"/>
          </a:xfrm>
          <a:prstGeom prst="rect">
            <a:avLst/>
          </a:prstGeom>
          <a:solidFill>
            <a:schemeClr val="bg1"/>
          </a:solidFill>
        </p:spPr>
        <p:txBody>
          <a:bodyPr wrap="square" rtlCol="0">
            <a:spAutoFit/>
          </a:bodyPr>
          <a:lstStyle/>
          <a:p>
            <a:r>
              <a:rPr lang="en-US" sz="2400" dirty="0">
                <a:solidFill>
                  <a:srgbClr val="FF0000"/>
                </a:solidFill>
              </a:rPr>
              <a:t>Efficiency</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40912D-27B6-4B8B-9E76-2F3426FA66F7}"/>
              </a:ext>
            </a:extLst>
          </p:cNvPr>
          <p:cNvSpPr/>
          <p:nvPr/>
        </p:nvSpPr>
        <p:spPr>
          <a:xfrm>
            <a:off x="2514600" y="685800"/>
            <a:ext cx="7239000" cy="2738438"/>
          </a:xfrm>
          <a:prstGeom prst="rect">
            <a:avLst/>
          </a:prstGeom>
        </p:spPr>
        <p:txBody>
          <a:bodyPr>
            <a:spAutoFit/>
          </a:bodyPr>
          <a:lstStyle/>
          <a:p>
            <a:pPr eaLnBrk="1" hangingPunct="1">
              <a:defRPr/>
            </a:pPr>
            <a:r>
              <a:rPr lang="en-US" sz="2800" b="1" dirty="0"/>
              <a:t>Quick Summary</a:t>
            </a:r>
          </a:p>
          <a:p>
            <a:pPr eaLnBrk="1" hangingPunct="1">
              <a:defRPr/>
            </a:pPr>
            <a:endParaRPr lang="en-US" sz="2400" b="1" dirty="0"/>
          </a:p>
          <a:p>
            <a:pPr marL="457200" indent="-457200">
              <a:buFontTx/>
              <a:buAutoNum type="arabicPeriod"/>
              <a:defRPr/>
            </a:pPr>
            <a:r>
              <a:rPr lang="en-US" sz="2000" dirty="0"/>
              <a:t>Basic BJT output stage circuit is the Emitter follower.</a:t>
            </a:r>
          </a:p>
          <a:p>
            <a:pPr marL="457200" indent="-457200">
              <a:buFontTx/>
              <a:buAutoNum type="arabicPeriod"/>
              <a:defRPr/>
            </a:pPr>
            <a:endParaRPr lang="en-US" sz="2000" dirty="0"/>
          </a:p>
          <a:p>
            <a:pPr eaLnBrk="1" hangingPunct="1">
              <a:defRPr/>
            </a:pPr>
            <a:r>
              <a:rPr lang="en-US" sz="2000" dirty="0"/>
              <a:t>2. </a:t>
            </a:r>
            <a:r>
              <a:rPr lang="en-US" sz="2000" b="1" dirty="0"/>
              <a:t>Class A amplifier(1 BJT):</a:t>
            </a:r>
          </a:p>
          <a:p>
            <a:pPr eaLnBrk="1" hangingPunct="1">
              <a:defRPr/>
            </a:pPr>
            <a:r>
              <a:rPr lang="en-US" sz="2000" dirty="0"/>
              <a:t>Characteristic performance: Conducts over entire </a:t>
            </a:r>
            <a:r>
              <a:rPr lang="en-US" sz="2000" i="1" dirty="0"/>
              <a:t>v</a:t>
            </a:r>
            <a:r>
              <a:rPr lang="en-US" sz="2000" i="1" baseline="-25000" dirty="0"/>
              <a:t>i</a:t>
            </a:r>
            <a:r>
              <a:rPr lang="en-US" sz="2000" i="1" dirty="0"/>
              <a:t> </a:t>
            </a:r>
            <a:r>
              <a:rPr lang="en-US" sz="2000" dirty="0"/>
              <a:t>cycle.</a:t>
            </a:r>
          </a:p>
          <a:p>
            <a:pPr eaLnBrk="1" hangingPunct="1">
              <a:defRPr/>
            </a:pPr>
            <a:r>
              <a:rPr lang="en-US" sz="2000" dirty="0"/>
              <a:t>Advantage: Low THD except when signal amplitude is large.</a:t>
            </a:r>
          </a:p>
          <a:p>
            <a:pPr eaLnBrk="1" hangingPunct="1">
              <a:defRPr/>
            </a:pPr>
            <a:r>
              <a:rPr lang="en-US" sz="2000" dirty="0"/>
              <a:t>Disadvantage: Conducts current and dissipates power when </a:t>
            </a:r>
            <a:r>
              <a:rPr lang="en-US" sz="2000" i="1" dirty="0"/>
              <a:t>v</a:t>
            </a:r>
            <a:r>
              <a:rPr lang="en-US" sz="2000" i="1" baseline="-25000" dirty="0"/>
              <a:t>i</a:t>
            </a:r>
            <a:r>
              <a:rPr lang="en-US" sz="2000" i="1" dirty="0"/>
              <a:t> = 0.</a:t>
            </a:r>
            <a:endParaRPr lang="en-US" sz="2000" dirty="0"/>
          </a:p>
        </p:txBody>
      </p:sp>
      <p:sp>
        <p:nvSpPr>
          <p:cNvPr id="41987" name="Rectangle 4">
            <a:extLst>
              <a:ext uri="{FF2B5EF4-FFF2-40B4-BE49-F238E27FC236}">
                <a16:creationId xmlns:a16="http://schemas.microsoft.com/office/drawing/2014/main" id="{0DF4B0B6-2494-46B1-8E55-16351A06ACAA}"/>
              </a:ext>
            </a:extLst>
          </p:cNvPr>
          <p:cNvSpPr>
            <a:spLocks noChangeArrowheads="1"/>
          </p:cNvSpPr>
          <p:nvPr/>
        </p:nvSpPr>
        <p:spPr bwMode="auto">
          <a:xfrm>
            <a:off x="2514600" y="3462338"/>
            <a:ext cx="73914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a:t>3. The class A amplifier provides the most “nearly linear”</a:t>
            </a:r>
          </a:p>
          <a:p>
            <a:pPr eaLnBrk="1" hangingPunct="1"/>
            <a:r>
              <a:rPr lang="en-US" altLang="en-US" sz="2000"/>
              <a:t>amplification of its input up to near VTC saturation, but this comes</a:t>
            </a:r>
          </a:p>
          <a:p>
            <a:pPr eaLnBrk="1" hangingPunct="1"/>
            <a:r>
              <a:rPr lang="en-US" altLang="en-US" sz="2000"/>
              <a:t>at a price: The maximum power conversion efficiency that can be</a:t>
            </a:r>
          </a:p>
          <a:p>
            <a:pPr eaLnBrk="1" hangingPunct="1"/>
            <a:r>
              <a:rPr lang="en-US" altLang="en-US" sz="2000"/>
              <a:t>obtained is 25%.</a:t>
            </a:r>
          </a:p>
          <a:p>
            <a:pPr eaLnBrk="1" hangingPunct="1"/>
            <a:r>
              <a:rPr lang="en-US" altLang="en-US" sz="2000"/>
              <a:t>4. That is 75% of the power supplied by the sources is dissipated</a:t>
            </a:r>
          </a:p>
          <a:p>
            <a:pPr eaLnBrk="1" hangingPunct="1"/>
            <a:r>
              <a:rPr lang="en-US" altLang="en-US" sz="2000"/>
              <a:t>in the transistors. This is a waste of power, and could lead to</a:t>
            </a:r>
          </a:p>
          <a:p>
            <a:pPr eaLnBrk="1" hangingPunct="1"/>
            <a:r>
              <a:rPr lang="en-US" altLang="en-US" sz="2000"/>
              <a:t>a serious heating issue with the transistors.</a:t>
            </a:r>
          </a:p>
          <a:p>
            <a:pPr eaLnBrk="1" hangingPunct="1"/>
            <a:r>
              <a:rPr lang="en-US" altLang="en-US" sz="2000"/>
              <a:t>All of this constant battery power is dissipated in the transistors</a:t>
            </a:r>
          </a:p>
          <a:p>
            <a:pPr eaLnBrk="1" hangingPunct="1"/>
            <a:r>
              <a:rPr lang="en-US" altLang="en-US" sz="2000" u="sng">
                <a:solidFill>
                  <a:srgbClr val="FF0000"/>
                </a:solidFill>
              </a:rPr>
              <a:t>even when no signal is applied </a:t>
            </a:r>
            <a:r>
              <a:rPr lang="en-US" altLang="en-US" sz="2000"/>
              <a:t>– zero percent efficiency!</a:t>
            </a:r>
          </a:p>
        </p:txBody>
      </p:sp>
      <p:sp>
        <p:nvSpPr>
          <p:cNvPr id="41988" name="Slide Number Placeholder 4">
            <a:extLst>
              <a:ext uri="{FF2B5EF4-FFF2-40B4-BE49-F238E27FC236}">
                <a16:creationId xmlns:a16="http://schemas.microsoft.com/office/drawing/2014/main" id="{14A95E0D-1F6A-4226-A854-AD9E7D36009C}"/>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7178F0DA-E7AA-4A4A-9DCA-A530BA13CACA}" type="slidenum">
              <a:rPr lang="en-US" altLang="en-US" sz="1400">
                <a:latin typeface="Arial" panose="020B0604020202020204" pitchFamily="34" charset="0"/>
              </a:rPr>
              <a:pPr/>
              <a:t>31</a:t>
            </a:fld>
            <a:endParaRPr lang="en-US" altLang="en-US" sz="1400">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extLst>
              <a:ext uri="{FF2B5EF4-FFF2-40B4-BE49-F238E27FC236}">
                <a16:creationId xmlns:a16="http://schemas.microsoft.com/office/drawing/2014/main" id="{567F5259-50C7-495B-9CD3-88412D1CA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914400"/>
            <a:ext cx="8285163"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Slide Number Placeholder 2">
            <a:extLst>
              <a:ext uri="{FF2B5EF4-FFF2-40B4-BE49-F238E27FC236}">
                <a16:creationId xmlns:a16="http://schemas.microsoft.com/office/drawing/2014/main" id="{9DD0315A-8AAF-4848-9E4F-7DE4227563DC}"/>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2E22B369-F4DC-472A-9101-649226A40958}" type="slidenum">
              <a:rPr lang="en-US" altLang="en-US" sz="1400">
                <a:latin typeface="Arial" panose="020B0604020202020204" pitchFamily="34" charset="0"/>
              </a:rPr>
              <a:pPr/>
              <a:t>32</a:t>
            </a:fld>
            <a:endParaRPr lang="en-US" altLang="en-US" sz="1400">
              <a:latin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a:extLst>
              <a:ext uri="{FF2B5EF4-FFF2-40B4-BE49-F238E27FC236}">
                <a16:creationId xmlns:a16="http://schemas.microsoft.com/office/drawing/2014/main" id="{7BB7D50B-8CD0-4CB2-9313-F35A699BA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2162176"/>
            <a:ext cx="41052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4">
            <a:extLst>
              <a:ext uri="{FF2B5EF4-FFF2-40B4-BE49-F238E27FC236}">
                <a16:creationId xmlns:a16="http://schemas.microsoft.com/office/drawing/2014/main" id="{68972808-5940-4971-9D1C-5639D683E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638" y="2743201"/>
            <a:ext cx="4271962"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5">
            <a:extLst>
              <a:ext uri="{FF2B5EF4-FFF2-40B4-BE49-F238E27FC236}">
                <a16:creationId xmlns:a16="http://schemas.microsoft.com/office/drawing/2014/main" id="{49929E87-9771-4147-9415-BE5219954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1143001"/>
            <a:ext cx="14382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7">
            <a:extLst>
              <a:ext uri="{FF2B5EF4-FFF2-40B4-BE49-F238E27FC236}">
                <a16:creationId xmlns:a16="http://schemas.microsoft.com/office/drawing/2014/main" id="{D3A28592-37BE-4EA2-A312-758CEFADFC26}"/>
              </a:ext>
            </a:extLst>
          </p:cNvPr>
          <p:cNvSpPr>
            <a:spLocks noChangeArrowheads="1"/>
          </p:cNvSpPr>
          <p:nvPr/>
        </p:nvSpPr>
        <p:spPr bwMode="auto">
          <a:xfrm>
            <a:off x="2209800" y="4724400"/>
            <a:ext cx="685800" cy="762000"/>
          </a:xfrm>
          <a:prstGeom prst="rect">
            <a:avLst/>
          </a:prstGeom>
          <a:noFill/>
          <a:ln w="19050"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endParaRPr lang="en-US" altLang="en-US"/>
          </a:p>
        </p:txBody>
      </p:sp>
      <p:cxnSp>
        <p:nvCxnSpPr>
          <p:cNvPr id="45062" name="Straight Arrow Connector 9">
            <a:extLst>
              <a:ext uri="{FF2B5EF4-FFF2-40B4-BE49-F238E27FC236}">
                <a16:creationId xmlns:a16="http://schemas.microsoft.com/office/drawing/2014/main" id="{92E3C96D-022A-4AAD-86C4-1972809D681B}"/>
              </a:ext>
            </a:extLst>
          </p:cNvPr>
          <p:cNvCxnSpPr>
            <a:cxnSpLocks noChangeShapeType="1"/>
          </p:cNvCxnSpPr>
          <p:nvPr/>
        </p:nvCxnSpPr>
        <p:spPr bwMode="auto">
          <a:xfrm>
            <a:off x="2057400" y="2895600"/>
            <a:ext cx="304800" cy="2133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063" name="Elbow Connector 12">
            <a:extLst>
              <a:ext uri="{FF2B5EF4-FFF2-40B4-BE49-F238E27FC236}">
                <a16:creationId xmlns:a16="http://schemas.microsoft.com/office/drawing/2014/main" id="{7019B30C-E0A8-475F-A57E-9FA92356B6AD}"/>
              </a:ext>
            </a:extLst>
          </p:cNvPr>
          <p:cNvCxnSpPr>
            <a:cxnSpLocks noChangeShapeType="1"/>
          </p:cNvCxnSpPr>
          <p:nvPr/>
        </p:nvCxnSpPr>
        <p:spPr bwMode="auto">
          <a:xfrm rot="16200000" flipH="1">
            <a:off x="3048000" y="3810000"/>
            <a:ext cx="1447800" cy="1295400"/>
          </a:xfrm>
          <a:prstGeom prst="bentConnector3">
            <a:avLst>
              <a:gd name="adj1" fmla="val 50000"/>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45064" name="Straight Connector 16">
            <a:extLst>
              <a:ext uri="{FF2B5EF4-FFF2-40B4-BE49-F238E27FC236}">
                <a16:creationId xmlns:a16="http://schemas.microsoft.com/office/drawing/2014/main" id="{8DC94DD3-2082-4FC2-9B43-77E8A1ED06C1}"/>
              </a:ext>
            </a:extLst>
          </p:cNvPr>
          <p:cNvCxnSpPr>
            <a:cxnSpLocks noChangeShapeType="1"/>
          </p:cNvCxnSpPr>
          <p:nvPr/>
        </p:nvCxnSpPr>
        <p:spPr bwMode="auto">
          <a:xfrm flipH="1">
            <a:off x="1905000" y="3733800"/>
            <a:ext cx="1219200" cy="0"/>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45065" name="Straight Connector 18">
            <a:extLst>
              <a:ext uri="{FF2B5EF4-FFF2-40B4-BE49-F238E27FC236}">
                <a16:creationId xmlns:a16="http://schemas.microsoft.com/office/drawing/2014/main" id="{699D2EB4-BD5C-461A-8AD7-F0848600E3A1}"/>
              </a:ext>
            </a:extLst>
          </p:cNvPr>
          <p:cNvCxnSpPr>
            <a:cxnSpLocks noChangeShapeType="1"/>
          </p:cNvCxnSpPr>
          <p:nvPr/>
        </p:nvCxnSpPr>
        <p:spPr bwMode="auto">
          <a:xfrm>
            <a:off x="1905000" y="3733800"/>
            <a:ext cx="0" cy="2286000"/>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45066" name="Straight Connector 20">
            <a:extLst>
              <a:ext uri="{FF2B5EF4-FFF2-40B4-BE49-F238E27FC236}">
                <a16:creationId xmlns:a16="http://schemas.microsoft.com/office/drawing/2014/main" id="{E1620F86-DD8C-4B2D-B01C-F8AF54316039}"/>
              </a:ext>
            </a:extLst>
          </p:cNvPr>
          <p:cNvCxnSpPr>
            <a:cxnSpLocks noChangeShapeType="1"/>
          </p:cNvCxnSpPr>
          <p:nvPr/>
        </p:nvCxnSpPr>
        <p:spPr bwMode="auto">
          <a:xfrm flipH="1">
            <a:off x="1905000" y="6019800"/>
            <a:ext cx="2514600" cy="0"/>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45067" name="Straight Connector 22">
            <a:extLst>
              <a:ext uri="{FF2B5EF4-FFF2-40B4-BE49-F238E27FC236}">
                <a16:creationId xmlns:a16="http://schemas.microsoft.com/office/drawing/2014/main" id="{D2D6353B-6F71-48DB-A78D-28B131C03822}"/>
              </a:ext>
            </a:extLst>
          </p:cNvPr>
          <p:cNvCxnSpPr>
            <a:cxnSpLocks noChangeShapeType="1"/>
          </p:cNvCxnSpPr>
          <p:nvPr/>
        </p:nvCxnSpPr>
        <p:spPr bwMode="auto">
          <a:xfrm>
            <a:off x="4419600" y="4495800"/>
            <a:ext cx="0" cy="1524000"/>
          </a:xfrm>
          <a:prstGeom prst="line">
            <a:avLst/>
          </a:prstGeom>
          <a:noFill/>
          <a:ln w="9525" algn="ctr">
            <a:solidFill>
              <a:srgbClr val="FF0000"/>
            </a:solidFill>
            <a:prstDash val="dash"/>
            <a:round/>
            <a:headEnd/>
            <a:tailEnd/>
          </a:ln>
          <a:extLst>
            <a:ext uri="{909E8E84-426E-40DD-AFC4-6F175D3DCCD1}">
              <a14:hiddenFill xmlns:a14="http://schemas.microsoft.com/office/drawing/2010/main">
                <a:noFill/>
              </a14:hiddenFill>
            </a:ext>
          </a:extLst>
        </p:spPr>
      </p:cxnSp>
      <p:sp>
        <p:nvSpPr>
          <p:cNvPr id="45068" name="Rectangle 25">
            <a:extLst>
              <a:ext uri="{FF2B5EF4-FFF2-40B4-BE49-F238E27FC236}">
                <a16:creationId xmlns:a16="http://schemas.microsoft.com/office/drawing/2014/main" id="{FA2E8891-F802-4A64-9A06-9AF89677F5E3}"/>
              </a:ext>
            </a:extLst>
          </p:cNvPr>
          <p:cNvSpPr>
            <a:spLocks noChangeArrowheads="1"/>
          </p:cNvSpPr>
          <p:nvPr/>
        </p:nvSpPr>
        <p:spPr bwMode="auto">
          <a:xfrm>
            <a:off x="1905001" y="5943600"/>
            <a:ext cx="1674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solidFill>
                  <a:srgbClr val="FF0000"/>
                </a:solidFill>
              </a:rPr>
              <a:t>current mirror</a:t>
            </a:r>
          </a:p>
        </p:txBody>
      </p:sp>
      <p:sp>
        <p:nvSpPr>
          <p:cNvPr id="45069" name="Rectangle 26">
            <a:extLst>
              <a:ext uri="{FF2B5EF4-FFF2-40B4-BE49-F238E27FC236}">
                <a16:creationId xmlns:a16="http://schemas.microsoft.com/office/drawing/2014/main" id="{07563828-EF54-43C8-8E66-B1FA79059E2D}"/>
              </a:ext>
            </a:extLst>
          </p:cNvPr>
          <p:cNvSpPr>
            <a:spLocks noChangeArrowheads="1"/>
          </p:cNvSpPr>
          <p:nvPr/>
        </p:nvSpPr>
        <p:spPr bwMode="auto">
          <a:xfrm>
            <a:off x="2919413" y="381001"/>
            <a:ext cx="6069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800" b="1"/>
              <a:t>Current Biased Class A Emitter Follower</a:t>
            </a:r>
            <a:endParaRPr lang="en-US" altLang="en-US" sz="2800"/>
          </a:p>
        </p:txBody>
      </p:sp>
      <p:sp>
        <p:nvSpPr>
          <p:cNvPr id="45070" name="Slide Number Placeholder 13">
            <a:extLst>
              <a:ext uri="{FF2B5EF4-FFF2-40B4-BE49-F238E27FC236}">
                <a16:creationId xmlns:a16="http://schemas.microsoft.com/office/drawing/2014/main" id="{15D36511-3F41-4D4B-AFBA-0C2C3EF9C96E}"/>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D3BBC9CA-55D5-4174-B418-53BFF4B07979}" type="slidenum">
              <a:rPr lang="en-US" altLang="en-US" sz="1400">
                <a:latin typeface="Arial" panose="020B0604020202020204" pitchFamily="34" charset="0"/>
              </a:rPr>
              <a:pPr/>
              <a:t>33</a:t>
            </a:fld>
            <a:endParaRPr lang="en-US" altLang="en-US" sz="1400">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590993E9-BE8C-46E7-900B-9957256AB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72" y="547512"/>
            <a:ext cx="84677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Slide Number Placeholder 2">
            <a:extLst>
              <a:ext uri="{FF2B5EF4-FFF2-40B4-BE49-F238E27FC236}">
                <a16:creationId xmlns:a16="http://schemas.microsoft.com/office/drawing/2014/main" id="{0D01B2E9-47C1-436C-AE50-EE1490CDD5DC}"/>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A823A69E-22D6-4FF4-A72F-6D1086A42B36}" type="slidenum">
              <a:rPr lang="en-US" altLang="en-US" sz="1400">
                <a:latin typeface="Arial" panose="020B0604020202020204" pitchFamily="34" charset="0"/>
              </a:rPr>
              <a:pPr/>
              <a:t>34</a:t>
            </a:fld>
            <a:endParaRPr lang="en-US" altLang="en-US" sz="1400">
              <a:latin typeface="Arial" panose="020B0604020202020204" pitchFamily="34" charset="0"/>
            </a:endParaRPr>
          </a:p>
        </p:txBody>
      </p:sp>
      <p:pic>
        <p:nvPicPr>
          <p:cNvPr id="4" name="Picture 5" descr="se11F02">
            <a:extLst>
              <a:ext uri="{FF2B5EF4-FFF2-40B4-BE49-F238E27FC236}">
                <a16:creationId xmlns:a16="http://schemas.microsoft.com/office/drawing/2014/main" id="{9F69E303-0D66-4989-9CD1-90263847E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4934" y="547512"/>
            <a:ext cx="2666999" cy="295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a:extLst>
              <a:ext uri="{FF2B5EF4-FFF2-40B4-BE49-F238E27FC236}">
                <a16:creationId xmlns:a16="http://schemas.microsoft.com/office/drawing/2014/main" id="{AC87403F-49BD-4384-B08B-CEE1B3AE0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1" y="685800"/>
            <a:ext cx="5356225"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6">
            <a:extLst>
              <a:ext uri="{FF2B5EF4-FFF2-40B4-BE49-F238E27FC236}">
                <a16:creationId xmlns:a16="http://schemas.microsoft.com/office/drawing/2014/main" id="{CF83933C-B585-4842-8898-A5FA1F21B122}"/>
              </a:ext>
            </a:extLst>
          </p:cNvPr>
          <p:cNvSpPr>
            <a:spLocks noChangeArrowheads="1"/>
          </p:cNvSpPr>
          <p:nvPr/>
        </p:nvSpPr>
        <p:spPr bwMode="auto">
          <a:xfrm>
            <a:off x="4953000" y="228601"/>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800" b="1" i="1">
                <a:solidFill>
                  <a:srgbClr val="FF0000"/>
                </a:solidFill>
              </a:rPr>
              <a:t>Example</a:t>
            </a:r>
            <a:endParaRPr lang="en-US" altLang="en-US" sz="2800">
              <a:solidFill>
                <a:srgbClr val="FF0000"/>
              </a:solidFill>
            </a:endParaRPr>
          </a:p>
        </p:txBody>
      </p:sp>
      <p:grpSp>
        <p:nvGrpSpPr>
          <p:cNvPr id="47109" name="Group 9">
            <a:extLst>
              <a:ext uri="{FF2B5EF4-FFF2-40B4-BE49-F238E27FC236}">
                <a16:creationId xmlns:a16="http://schemas.microsoft.com/office/drawing/2014/main" id="{4BB3DAF9-BF0C-4707-A5C8-E82E15E7B35A}"/>
              </a:ext>
            </a:extLst>
          </p:cNvPr>
          <p:cNvGrpSpPr>
            <a:grpSpLocks/>
          </p:cNvGrpSpPr>
          <p:nvPr/>
        </p:nvGrpSpPr>
        <p:grpSpPr bwMode="auto">
          <a:xfrm>
            <a:off x="1676400" y="304800"/>
            <a:ext cx="3405188" cy="3468688"/>
            <a:chOff x="152400" y="304800"/>
            <a:chExt cx="3404496" cy="3468132"/>
          </a:xfrm>
        </p:grpSpPr>
        <p:pic>
          <p:nvPicPr>
            <p:cNvPr id="47111" name="Picture 2">
              <a:extLst>
                <a:ext uri="{FF2B5EF4-FFF2-40B4-BE49-F238E27FC236}">
                  <a16:creationId xmlns:a16="http://schemas.microsoft.com/office/drawing/2014/main" id="{4F8303A0-05BA-441F-BDB4-734882861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95287"/>
              <a:ext cx="3404496"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Rectangle 7">
              <a:extLst>
                <a:ext uri="{FF2B5EF4-FFF2-40B4-BE49-F238E27FC236}">
                  <a16:creationId xmlns:a16="http://schemas.microsoft.com/office/drawing/2014/main" id="{1EFEC515-8D45-4081-8FB8-D3FCDBEFAE91}"/>
                </a:ext>
              </a:extLst>
            </p:cNvPr>
            <p:cNvSpPr>
              <a:spLocks noChangeArrowheads="1"/>
            </p:cNvSpPr>
            <p:nvPr/>
          </p:nvSpPr>
          <p:spPr bwMode="auto">
            <a:xfrm>
              <a:off x="685800" y="304800"/>
              <a:ext cx="16002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t>+V</a:t>
              </a:r>
              <a:r>
                <a:rPr lang="en-US" altLang="en-US" sz="1800" baseline="-25000"/>
                <a:t>CC </a:t>
              </a:r>
              <a:r>
                <a:rPr lang="en-US" altLang="en-US" sz="1800"/>
                <a:t>= +15 V</a:t>
              </a:r>
            </a:p>
          </p:txBody>
        </p:sp>
        <p:sp>
          <p:nvSpPr>
            <p:cNvPr id="47113" name="Rectangle 8">
              <a:extLst>
                <a:ext uri="{FF2B5EF4-FFF2-40B4-BE49-F238E27FC236}">
                  <a16:creationId xmlns:a16="http://schemas.microsoft.com/office/drawing/2014/main" id="{ACA04D87-226E-4385-BBC4-3688F1C1CEAD}"/>
                </a:ext>
              </a:extLst>
            </p:cNvPr>
            <p:cNvSpPr>
              <a:spLocks noChangeArrowheads="1"/>
            </p:cNvSpPr>
            <p:nvPr/>
          </p:nvSpPr>
          <p:spPr bwMode="auto">
            <a:xfrm>
              <a:off x="838200" y="3403600"/>
              <a:ext cx="16002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t>-V</a:t>
              </a:r>
              <a:r>
                <a:rPr lang="en-US" altLang="en-US" sz="1800" baseline="-25000"/>
                <a:t>CC </a:t>
              </a:r>
              <a:r>
                <a:rPr lang="en-US" altLang="en-US" sz="1800"/>
                <a:t>= -15 V</a:t>
              </a:r>
            </a:p>
          </p:txBody>
        </p:sp>
      </p:grpSp>
      <p:sp>
        <p:nvSpPr>
          <p:cNvPr id="47110" name="Slide Number Placeholder 8">
            <a:extLst>
              <a:ext uri="{FF2B5EF4-FFF2-40B4-BE49-F238E27FC236}">
                <a16:creationId xmlns:a16="http://schemas.microsoft.com/office/drawing/2014/main" id="{B29CEB84-8B6F-4528-9C5A-3F1B005F17CF}"/>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AD9649CB-0154-408E-9AE1-BDB1A0829687}" type="slidenum">
              <a:rPr lang="en-US" altLang="en-US" sz="1400">
                <a:latin typeface="Arial" panose="020B0604020202020204" pitchFamily="34" charset="0"/>
              </a:rPr>
              <a:pPr/>
              <a:t>35</a:t>
            </a:fld>
            <a:endParaRPr lang="en-US" altLang="en-US" sz="1400">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BC36DB9C-BAE9-4B4D-848A-2B93E4BE6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76200"/>
            <a:ext cx="37369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a:extLst>
              <a:ext uri="{FF2B5EF4-FFF2-40B4-BE49-F238E27FC236}">
                <a16:creationId xmlns:a16="http://schemas.microsoft.com/office/drawing/2014/main" id="{B9FE9C92-221F-4A61-93F0-1EBB1755E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3733800"/>
            <a:ext cx="44577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4">
            <a:extLst>
              <a:ext uri="{FF2B5EF4-FFF2-40B4-BE49-F238E27FC236}">
                <a16:creationId xmlns:a16="http://schemas.microsoft.com/office/drawing/2014/main" id="{8087EDBD-D402-4143-917E-9447D1A67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1" y="533401"/>
            <a:ext cx="488632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Box 6">
            <a:extLst>
              <a:ext uri="{FF2B5EF4-FFF2-40B4-BE49-F238E27FC236}">
                <a16:creationId xmlns:a16="http://schemas.microsoft.com/office/drawing/2014/main" id="{21036A90-29D4-4AB8-BC3A-55AAEDF54B56}"/>
              </a:ext>
            </a:extLst>
          </p:cNvPr>
          <p:cNvSpPr txBox="1">
            <a:spLocks noChangeArrowheads="1"/>
          </p:cNvSpPr>
          <p:nvPr/>
        </p:nvSpPr>
        <p:spPr bwMode="auto">
          <a:xfrm>
            <a:off x="4724400" y="2057400"/>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a:t>=1k</a:t>
            </a:r>
            <a:r>
              <a:rPr lang="en-US" altLang="en-US">
                <a:sym typeface="Symbol" panose="05050102010706020507" pitchFamily="18" charset="2"/>
              </a:rPr>
              <a:t></a:t>
            </a:r>
            <a:endParaRPr lang="en-US" altLang="en-US"/>
          </a:p>
        </p:txBody>
      </p:sp>
      <p:sp>
        <p:nvSpPr>
          <p:cNvPr id="48134" name="Slide Number Placeholder 5">
            <a:extLst>
              <a:ext uri="{FF2B5EF4-FFF2-40B4-BE49-F238E27FC236}">
                <a16:creationId xmlns:a16="http://schemas.microsoft.com/office/drawing/2014/main" id="{878E40AA-3E45-401A-9F28-FBD0BF9092A1}"/>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0493D044-9A4A-4BE2-9BB8-F1BA14434B85}" type="slidenum">
              <a:rPr lang="en-US" altLang="en-US" sz="1400">
                <a:latin typeface="Arial" panose="020B0604020202020204" pitchFamily="34" charset="0"/>
              </a:rPr>
              <a:pPr/>
              <a:t>36</a:t>
            </a:fld>
            <a:endParaRPr lang="en-US" altLang="en-US" sz="1400">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a:extLst>
              <a:ext uri="{FF2B5EF4-FFF2-40B4-BE49-F238E27FC236}">
                <a16:creationId xmlns:a16="http://schemas.microsoft.com/office/drawing/2014/main" id="{D0D86A73-0580-405A-9AAC-539EFECBB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39" y="1390650"/>
            <a:ext cx="8620125"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Slide Number Placeholder 2">
            <a:extLst>
              <a:ext uri="{FF2B5EF4-FFF2-40B4-BE49-F238E27FC236}">
                <a16:creationId xmlns:a16="http://schemas.microsoft.com/office/drawing/2014/main" id="{13E6B4B0-85CC-4AE5-A198-EFDFF15A2D8A}"/>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63D31EA2-BD48-4883-A007-B7932FBC236A}" type="slidenum">
              <a:rPr lang="en-US" altLang="en-US" sz="1400">
                <a:latin typeface="Arial" panose="020B0604020202020204" pitchFamily="34" charset="0"/>
              </a:rPr>
              <a:pPr/>
              <a:t>37</a:t>
            </a:fld>
            <a:endParaRPr lang="en-US" altLang="en-US" sz="1400">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a:extLst>
              <a:ext uri="{FF2B5EF4-FFF2-40B4-BE49-F238E27FC236}">
                <a16:creationId xmlns:a16="http://schemas.microsoft.com/office/drawing/2014/main" id="{36643B3B-C366-4EE0-86EE-E5BEB53EE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9" y="685801"/>
            <a:ext cx="8429625"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Slide Number Placeholder 2">
            <a:extLst>
              <a:ext uri="{FF2B5EF4-FFF2-40B4-BE49-F238E27FC236}">
                <a16:creationId xmlns:a16="http://schemas.microsoft.com/office/drawing/2014/main" id="{2A9D3630-ED76-4865-A649-ECCD9C1E3C7B}"/>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E63240CA-843C-429D-919C-8B7F7DA557AD}" type="slidenum">
              <a:rPr lang="en-US" altLang="en-US" sz="1400">
                <a:latin typeface="Arial" panose="020B0604020202020204" pitchFamily="34" charset="0"/>
              </a:rPr>
              <a:pPr/>
              <a:t>38</a:t>
            </a:fld>
            <a:endParaRPr lang="en-US" altLang="en-US" sz="1400">
              <a:latin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7490FAAA-FAEC-41D6-BA31-83ADBA110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1295401"/>
            <a:ext cx="8594725"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3">
            <a:extLst>
              <a:ext uri="{FF2B5EF4-FFF2-40B4-BE49-F238E27FC236}">
                <a16:creationId xmlns:a16="http://schemas.microsoft.com/office/drawing/2014/main" id="{E5627ED6-4FFC-4EE0-8B2B-8DF076CAFE49}"/>
              </a:ext>
            </a:extLst>
          </p:cNvPr>
          <p:cNvSpPr>
            <a:spLocks noGrp="1" noChangeArrowheads="1"/>
          </p:cNvSpPr>
          <p:nvPr>
            <p:ph type="title"/>
          </p:nvPr>
        </p:nvSpPr>
        <p:spPr bwMode="auto">
          <a:xfrm>
            <a:off x="2362200" y="152400"/>
            <a:ext cx="5638800" cy="129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11.3. Class B Output Stage</a:t>
            </a:r>
          </a:p>
        </p:txBody>
      </p:sp>
      <p:sp>
        <p:nvSpPr>
          <p:cNvPr id="51204" name="Slide Number Placeholder 3">
            <a:extLst>
              <a:ext uri="{FF2B5EF4-FFF2-40B4-BE49-F238E27FC236}">
                <a16:creationId xmlns:a16="http://schemas.microsoft.com/office/drawing/2014/main" id="{A0177FC3-9F19-460E-82DD-EBC826F1EB4E}"/>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AEC1D199-5F05-4DB9-84B4-2035B409487B}" type="slidenum">
              <a:rPr lang="en-US" altLang="en-US" sz="1400">
                <a:latin typeface="Arial" panose="020B0604020202020204" pitchFamily="34" charset="0"/>
              </a:rPr>
              <a:pPr/>
              <a:t>39</a:t>
            </a:fld>
            <a:endParaRPr lang="en-US" altLang="en-US" sz="1400">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0F0AF1E-327D-446B-BE1C-46543D5CD2A7}"/>
              </a:ext>
            </a:extLst>
          </p:cNvPr>
          <p:cNvSpPr>
            <a:spLocks noGrp="1" noChangeArrowheads="1"/>
          </p:cNvSpPr>
          <p:nvPr>
            <p:ph type="title"/>
          </p:nvPr>
        </p:nvSpPr>
        <p:spPr bwMode="auto">
          <a:xfrm>
            <a:off x="2362200" y="152400"/>
            <a:ext cx="36576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Introduction</a:t>
            </a:r>
          </a:p>
        </p:txBody>
      </p:sp>
      <p:sp>
        <p:nvSpPr>
          <p:cNvPr id="8195" name="Rectangle 3">
            <a:extLst>
              <a:ext uri="{FF2B5EF4-FFF2-40B4-BE49-F238E27FC236}">
                <a16:creationId xmlns:a16="http://schemas.microsoft.com/office/drawing/2014/main" id="{E9048B10-B814-41AA-8EE7-BF6697FDE19B}"/>
              </a:ext>
            </a:extLst>
          </p:cNvPr>
          <p:cNvSpPr>
            <a:spLocks noGrp="1" noChangeArrowheads="1"/>
          </p:cNvSpPr>
          <p:nvPr>
            <p:ph type="body" idx="1"/>
          </p:nvPr>
        </p:nvSpPr>
        <p:spPr bwMode="auto">
          <a:xfrm>
            <a:off x="2362200" y="1676400"/>
            <a:ext cx="7543800" cy="4800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2000"/>
              <a:t>One important aspect of an amplifier is </a:t>
            </a:r>
            <a:r>
              <a:rPr lang="en-US" altLang="en-US" sz="2000">
                <a:solidFill>
                  <a:srgbClr val="FF0000"/>
                </a:solidFill>
              </a:rPr>
              <a:t>output resistance.</a:t>
            </a:r>
          </a:p>
          <a:p>
            <a:pPr eaLnBrk="1" hangingPunct="1"/>
            <a:r>
              <a:rPr lang="en-US" altLang="en-US" sz="2000"/>
              <a:t>This affects its ability to deliver a </a:t>
            </a:r>
            <a:r>
              <a:rPr lang="en-US" altLang="en-US" sz="2000">
                <a:solidFill>
                  <a:srgbClr val="FF0000"/>
                </a:solidFill>
              </a:rPr>
              <a:t>load without loss of gain</a:t>
            </a:r>
            <a:r>
              <a:rPr lang="en-US" altLang="en-US" sz="2000"/>
              <a:t> (or significant loss).</a:t>
            </a:r>
          </a:p>
          <a:p>
            <a:pPr eaLnBrk="1" hangingPunct="1"/>
            <a:r>
              <a:rPr lang="en-US" altLang="en-US" sz="2000"/>
              <a:t>Large signals are of interest and </a:t>
            </a:r>
            <a:r>
              <a:rPr lang="en-US" altLang="en-US" sz="2000">
                <a:solidFill>
                  <a:srgbClr val="FF0000"/>
                </a:solidFill>
              </a:rPr>
              <a:t>small-signal models cannot be applied.</a:t>
            </a:r>
          </a:p>
          <a:p>
            <a:pPr eaLnBrk="1" hangingPunct="1"/>
            <a:r>
              <a:rPr lang="en-US" altLang="en-US" sz="2000" b="1">
                <a:solidFill>
                  <a:srgbClr val="3333FF"/>
                </a:solidFill>
              </a:rPr>
              <a:t>Total harmonic distortion (THD)</a:t>
            </a:r>
            <a:r>
              <a:rPr lang="en-US" altLang="en-US" sz="2000"/>
              <a:t> is good measure of linearity of output stage. </a:t>
            </a:r>
          </a:p>
          <a:p>
            <a:pPr eaLnBrk="1" hangingPunct="1"/>
            <a:r>
              <a:rPr lang="en-US" altLang="en-US" sz="2000"/>
              <a:t>Most challenging aspect of output stage design is </a:t>
            </a:r>
            <a:r>
              <a:rPr lang="en-US" altLang="en-US" sz="2000">
                <a:solidFill>
                  <a:srgbClr val="FF0000"/>
                </a:solidFill>
              </a:rPr>
              <a:t>efficiency.</a:t>
            </a:r>
          </a:p>
          <a:p>
            <a:pPr eaLnBrk="1" hangingPunct="1"/>
            <a:r>
              <a:rPr lang="en-US" altLang="en-US" sz="2000" b="1"/>
              <a:t>Power dissipation</a:t>
            </a:r>
            <a:r>
              <a:rPr lang="en-US" altLang="en-US" sz="2000"/>
              <a:t> is highly correlated to </a:t>
            </a:r>
            <a:r>
              <a:rPr lang="en-US" altLang="en-US" sz="2000" b="1">
                <a:solidFill>
                  <a:srgbClr val="3333FF"/>
                </a:solidFill>
              </a:rPr>
              <a:t>internal junction temperature.</a:t>
            </a:r>
          </a:p>
        </p:txBody>
      </p:sp>
      <p:sp>
        <p:nvSpPr>
          <p:cNvPr id="8196" name="Slide Number Placeholder 3">
            <a:extLst>
              <a:ext uri="{FF2B5EF4-FFF2-40B4-BE49-F238E27FC236}">
                <a16:creationId xmlns:a16="http://schemas.microsoft.com/office/drawing/2014/main" id="{8BA8E518-6B53-4D05-A267-D7774FB69AD4}"/>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BE22591C-93CA-44AF-8306-DAA6DDEDB7E4}" type="slidenum">
              <a:rPr lang="en-US" altLang="en-US" sz="1400">
                <a:latin typeface="Arial" panose="020B0604020202020204" pitchFamily="34" charset="0"/>
              </a:rPr>
              <a:pPr/>
              <a:t>4</a:t>
            </a:fld>
            <a:endParaRPr lang="en-US" altLang="en-US" sz="1400">
              <a:latin typeface="Arial" panose="020B0604020202020204" pitchFamily="34" charset="0"/>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a:extLst>
              <a:ext uri="{FF2B5EF4-FFF2-40B4-BE49-F238E27FC236}">
                <a16:creationId xmlns:a16="http://schemas.microsoft.com/office/drawing/2014/main" id="{3EA2B5B8-7742-4DC5-8E42-72F40A2EF8B6}"/>
              </a:ext>
            </a:extLst>
          </p:cNvPr>
          <p:cNvSpPr>
            <a:spLocks noGrp="1" noChangeArrowheads="1"/>
          </p:cNvSpPr>
          <p:nvPr>
            <p:ph type="title"/>
          </p:nvPr>
        </p:nvSpPr>
        <p:spPr bwMode="auto">
          <a:xfrm>
            <a:off x="2362200" y="152400"/>
            <a:ext cx="5638800" cy="1295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11.3. Class B Amplifier</a:t>
            </a:r>
          </a:p>
        </p:txBody>
      </p:sp>
      <p:sp>
        <p:nvSpPr>
          <p:cNvPr id="52227" name="Slide Number Placeholder 3">
            <a:extLst>
              <a:ext uri="{FF2B5EF4-FFF2-40B4-BE49-F238E27FC236}">
                <a16:creationId xmlns:a16="http://schemas.microsoft.com/office/drawing/2014/main" id="{21631A78-A56E-473D-891B-1AFCEE42F8F1}"/>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1544ED81-C06C-43CB-A0FB-C1A93DA64815}" type="slidenum">
              <a:rPr lang="en-US" altLang="en-US" sz="1400">
                <a:latin typeface="Arial" panose="020B0604020202020204" pitchFamily="34" charset="0"/>
              </a:rPr>
              <a:pPr/>
              <a:t>40</a:t>
            </a:fld>
            <a:endParaRPr lang="en-US" altLang="en-US" sz="1400">
              <a:latin typeface="Arial" panose="020B0604020202020204" pitchFamily="34" charset="0"/>
            </a:endParaRPr>
          </a:p>
        </p:txBody>
      </p:sp>
      <p:sp>
        <p:nvSpPr>
          <p:cNvPr id="52228" name="Content Placeholder 2">
            <a:extLst>
              <a:ext uri="{FF2B5EF4-FFF2-40B4-BE49-F238E27FC236}">
                <a16:creationId xmlns:a16="http://schemas.microsoft.com/office/drawing/2014/main" id="{E7FFDBDE-6117-425F-AB6D-CC3CF3A7F6B2}"/>
              </a:ext>
            </a:extLst>
          </p:cNvPr>
          <p:cNvSpPr>
            <a:spLocks noGrp="1"/>
          </p:cNvSpPr>
          <p:nvPr>
            <p:ph sz="quarter" idx="1"/>
          </p:nvPr>
        </p:nvSpPr>
        <p:spPr bwMode="auto">
          <a:xfrm>
            <a:off x="2139950" y="1143000"/>
            <a:ext cx="8153400" cy="1524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2200">
                <a:latin typeface="Times New Roman" panose="02020603050405020304" pitchFamily="18" charset="0"/>
                <a:cs typeface="Times New Roman" panose="02020603050405020304" pitchFamily="18" charset="0"/>
              </a:rPr>
              <a:t>Class-B amplifier provides an output signal varying over one-half the input signal cycle </a:t>
            </a:r>
          </a:p>
          <a:p>
            <a:r>
              <a:rPr lang="en-US" altLang="en-US" sz="2200" b="1">
                <a:solidFill>
                  <a:srgbClr val="0070C0"/>
                </a:solidFill>
                <a:latin typeface="Times New Roman" panose="02020603050405020304" pitchFamily="18" charset="0"/>
                <a:cs typeface="Times New Roman" panose="02020603050405020304" pitchFamily="18" charset="0"/>
              </a:rPr>
              <a:t>Where is the Q-point on the load line ?</a:t>
            </a:r>
          </a:p>
          <a:p>
            <a:endParaRPr lang="en-US" altLang="en-US" b="1"/>
          </a:p>
          <a:p>
            <a:endParaRPr lang="en-US" altLang="en-US"/>
          </a:p>
        </p:txBody>
      </p:sp>
      <p:sp>
        <p:nvSpPr>
          <p:cNvPr id="52229" name="Rectangle 5">
            <a:extLst>
              <a:ext uri="{FF2B5EF4-FFF2-40B4-BE49-F238E27FC236}">
                <a16:creationId xmlns:a16="http://schemas.microsoft.com/office/drawing/2014/main" id="{BBFD891F-3FD4-46B9-ACA6-29439BD5EE8C}"/>
              </a:ext>
            </a:extLst>
          </p:cNvPr>
          <p:cNvSpPr>
            <a:spLocks noChangeArrowheads="1"/>
          </p:cNvSpPr>
          <p:nvPr/>
        </p:nvSpPr>
        <p:spPr bwMode="auto">
          <a:xfrm>
            <a:off x="2133600" y="2743200"/>
            <a:ext cx="77724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b="1">
                <a:latin typeface="Times New Roman" panose="02020603050405020304" pitchFamily="18" charset="0"/>
                <a:cs typeface="Times New Roman" panose="02020603050405020304" pitchFamily="18" charset="0"/>
              </a:rPr>
              <a:t>DC analysis:  Since  there is no DC voltage at port B of transistor =&gt;</a:t>
            </a:r>
            <a:r>
              <a:rPr lang="en-US" altLang="en-US" sz="2000">
                <a:latin typeface="Times New Roman" panose="02020603050405020304" pitchFamily="18" charset="0"/>
                <a:cs typeface="Times New Roman" panose="02020603050405020304" pitchFamily="18" charset="0"/>
              </a:rPr>
              <a:t>The dc bias point for class-B amplifier is therefore at </a:t>
            </a:r>
            <a:r>
              <a:rPr lang="en-US" altLang="en-US" sz="2000" b="1">
                <a:latin typeface="Times New Roman" panose="02020603050405020304" pitchFamily="18" charset="0"/>
                <a:cs typeface="Times New Roman" panose="02020603050405020304" pitchFamily="18" charset="0"/>
              </a:rPr>
              <a:t>0 volt.</a:t>
            </a:r>
          </a:p>
          <a:p>
            <a:pPr algn="r" eaLnBrk="1" hangingPunct="1"/>
            <a:r>
              <a:rPr lang="en-US" altLang="en-US" b="1"/>
              <a:t> </a:t>
            </a:r>
            <a:endParaRPr lang="en-US" altLang="en-US"/>
          </a:p>
        </p:txBody>
      </p:sp>
      <p:pic>
        <p:nvPicPr>
          <p:cNvPr id="52230" name="Picture 2">
            <a:extLst>
              <a:ext uri="{FF2B5EF4-FFF2-40B4-BE49-F238E27FC236}">
                <a16:creationId xmlns:a16="http://schemas.microsoft.com/office/drawing/2014/main" id="{04D4E350-2BE7-48FE-9851-2CBFD7E6C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181476"/>
            <a:ext cx="34290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Rectangle 7">
            <a:extLst>
              <a:ext uri="{FF2B5EF4-FFF2-40B4-BE49-F238E27FC236}">
                <a16:creationId xmlns:a16="http://schemas.microsoft.com/office/drawing/2014/main" id="{71397A13-2133-4D21-A51F-5C65EB5E00A7}"/>
              </a:ext>
            </a:extLst>
          </p:cNvPr>
          <p:cNvSpPr>
            <a:spLocks noChangeArrowheads="1"/>
          </p:cNvSpPr>
          <p:nvPr/>
        </p:nvSpPr>
        <p:spPr bwMode="auto">
          <a:xfrm>
            <a:off x="2057400" y="4953000"/>
            <a:ext cx="47244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i="1">
                <a:solidFill>
                  <a:srgbClr val="0070C0"/>
                </a:solidFill>
                <a:latin typeface="Times New Roman" panose="02020603050405020304" pitchFamily="18" charset="0"/>
                <a:cs typeface="Times New Roman" panose="02020603050405020304" pitchFamily="18" charset="0"/>
              </a:rPr>
              <a:t>The advantage of a class-B amplifier is that the collector current is zero when the input signal to the amplifier is zero. </a:t>
            </a:r>
          </a:p>
          <a:p>
            <a:pPr eaLnBrk="1" hangingPunct="1"/>
            <a:r>
              <a:rPr lang="en-US" altLang="en-US" sz="2000" i="1">
                <a:solidFill>
                  <a:srgbClr val="0070C0"/>
                </a:solidFill>
                <a:latin typeface="Times New Roman" panose="02020603050405020304" pitchFamily="18" charset="0"/>
                <a:cs typeface="Times New Roman" panose="02020603050405020304" pitchFamily="18" charset="0"/>
              </a:rPr>
              <a:t>Therefore the transistor dissipate no power in the quiescent condition.</a:t>
            </a:r>
          </a:p>
        </p:txBody>
      </p:sp>
      <p:graphicFrame>
        <p:nvGraphicFramePr>
          <p:cNvPr id="52232" name="Object 7">
            <a:extLst>
              <a:ext uri="{FF2B5EF4-FFF2-40B4-BE49-F238E27FC236}">
                <a16:creationId xmlns:a16="http://schemas.microsoft.com/office/drawing/2014/main" id="{BB2A7730-89F9-4EA5-96FF-28B1F3499E84}"/>
              </a:ext>
            </a:extLst>
          </p:cNvPr>
          <p:cNvGraphicFramePr>
            <a:graphicFrameLocks noChangeAspect="1"/>
          </p:cNvGraphicFramePr>
          <p:nvPr/>
        </p:nvGraphicFramePr>
        <p:xfrm>
          <a:off x="3733800" y="3733800"/>
          <a:ext cx="1447800" cy="990600"/>
        </p:xfrm>
        <a:graphic>
          <a:graphicData uri="http://schemas.openxmlformats.org/presentationml/2006/ole">
            <mc:AlternateContent xmlns:mc="http://schemas.openxmlformats.org/markup-compatibility/2006">
              <mc:Choice xmlns:v="urn:schemas-microsoft-com:vml" Requires="v">
                <p:oleObj spid="_x0000_s10282" name="Equation" r:id="rId4" imgW="672808" imgH="482391" progId="Equation.3">
                  <p:embed/>
                </p:oleObj>
              </mc:Choice>
              <mc:Fallback>
                <p:oleObj name="Equation" r:id="rId4" imgW="672808" imgH="482391" progId="Equation.3">
                  <p:embed/>
                  <p:pic>
                    <p:nvPicPr>
                      <p:cNvPr id="52232" name="Object 7">
                        <a:extLst>
                          <a:ext uri="{FF2B5EF4-FFF2-40B4-BE49-F238E27FC236}">
                            <a16:creationId xmlns:a16="http://schemas.microsoft.com/office/drawing/2014/main" id="{BB2A7730-89F9-4EA5-96FF-28B1F3499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3733800"/>
                        <a:ext cx="1447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5E78E861-4966-43DB-A4C6-5BB8B097A139}"/>
              </a:ext>
            </a:extLst>
          </p:cNvPr>
          <p:cNvSpPr>
            <a:spLocks noGrp="1" noChangeArrowheads="1"/>
          </p:cNvSpPr>
          <p:nvPr>
            <p:ph type="title"/>
          </p:nvPr>
        </p:nvSpPr>
        <p:spPr bwMode="auto">
          <a:xfrm>
            <a:off x="2362200" y="152400"/>
            <a:ext cx="7315200" cy="6858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11.3. </a:t>
            </a:r>
            <a:r>
              <a:rPr lang="en-US" altLang="en-US" sz="3200">
                <a:latin typeface="Times New Roman" panose="02020603050405020304" pitchFamily="18" charset="0"/>
                <a:cs typeface="Times New Roman" panose="02020603050405020304" pitchFamily="18" charset="0"/>
              </a:rPr>
              <a:t>Push-pull amplifier (Class B)</a:t>
            </a:r>
            <a:endParaRPr lang="en-US" altLang="en-US" sz="3200"/>
          </a:p>
        </p:txBody>
      </p:sp>
      <p:sp>
        <p:nvSpPr>
          <p:cNvPr id="53251" name="Slide Number Placeholder 3">
            <a:extLst>
              <a:ext uri="{FF2B5EF4-FFF2-40B4-BE49-F238E27FC236}">
                <a16:creationId xmlns:a16="http://schemas.microsoft.com/office/drawing/2014/main" id="{0771DC38-CF90-4DD5-90A2-BA2235E1FCAA}"/>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32643B3F-67A7-435D-B3FC-6DF1BFAC6DB5}" type="slidenum">
              <a:rPr lang="en-US" altLang="en-US" sz="1400">
                <a:latin typeface="Arial" panose="020B0604020202020204" pitchFamily="34" charset="0"/>
              </a:rPr>
              <a:pPr/>
              <a:t>41</a:t>
            </a:fld>
            <a:endParaRPr lang="en-US" altLang="en-US" sz="1400">
              <a:latin typeface="Arial" panose="020B0604020202020204" pitchFamily="34" charset="0"/>
            </a:endParaRPr>
          </a:p>
        </p:txBody>
      </p:sp>
      <p:sp>
        <p:nvSpPr>
          <p:cNvPr id="53252" name="Rectangle 5">
            <a:extLst>
              <a:ext uri="{FF2B5EF4-FFF2-40B4-BE49-F238E27FC236}">
                <a16:creationId xmlns:a16="http://schemas.microsoft.com/office/drawing/2014/main" id="{FE3B40FA-0F79-4035-8774-987C9557817C}"/>
              </a:ext>
            </a:extLst>
          </p:cNvPr>
          <p:cNvSpPr>
            <a:spLocks noChangeArrowheads="1"/>
          </p:cNvSpPr>
          <p:nvPr/>
        </p:nvSpPr>
        <p:spPr bwMode="auto">
          <a:xfrm>
            <a:off x="2057400" y="1066801"/>
            <a:ext cx="4648200" cy="493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lnSpc>
                <a:spcPct val="110000"/>
              </a:lnSpc>
            </a:pPr>
            <a:r>
              <a:rPr lang="en-US" altLang="en-US" sz="2400">
                <a:latin typeface="Times New Roman" panose="02020603050405020304" pitchFamily="18" charset="0"/>
                <a:cs typeface="Times New Roman" panose="02020603050405020304" pitchFamily="18" charset="0"/>
              </a:rPr>
              <a:t>Obviously, the output is not a sine wave if only </a:t>
            </a:r>
            <a:r>
              <a:rPr lang="en-US" altLang="en-US" sz="2400" b="1">
                <a:latin typeface="Times New Roman" panose="02020603050405020304" pitchFamily="18" charset="0"/>
                <a:cs typeface="Times New Roman" panose="02020603050405020304" pitchFamily="18" charset="0"/>
              </a:rPr>
              <a:t>one half-cycle is present. </a:t>
            </a:r>
          </a:p>
          <a:p>
            <a:pPr eaLnBrk="1" hangingPunct="1">
              <a:lnSpc>
                <a:spcPct val="110000"/>
              </a:lnSpc>
            </a:pPr>
            <a:r>
              <a:rPr lang="en-US" altLang="en-US" sz="2400">
                <a:latin typeface="Times New Roman" panose="02020603050405020304" pitchFamily="18" charset="0"/>
                <a:cs typeface="Times New Roman" panose="02020603050405020304" pitchFamily="18" charset="0"/>
              </a:rPr>
              <a:t>Therefore, a </a:t>
            </a:r>
            <a:r>
              <a:rPr lang="en-US" altLang="en-US" sz="2400" b="1">
                <a:latin typeface="Times New Roman" panose="02020603050405020304" pitchFamily="18" charset="0"/>
                <a:cs typeface="Times New Roman" panose="02020603050405020304" pitchFamily="18" charset="0"/>
              </a:rPr>
              <a:t>two-transistor configuration, is necessary to get a sufficiently good reproduction of the input waveform. </a:t>
            </a:r>
          </a:p>
          <a:p>
            <a:pPr eaLnBrk="1" hangingPunct="1">
              <a:lnSpc>
                <a:spcPct val="110000"/>
              </a:lnSpc>
            </a:pPr>
            <a:r>
              <a:rPr lang="en-US" altLang="en-US" sz="2400">
                <a:latin typeface="Times New Roman" panose="02020603050405020304" pitchFamily="18" charset="0"/>
                <a:cs typeface="Times New Roman" panose="02020603050405020304" pitchFamily="18" charset="0"/>
              </a:rPr>
              <a:t>This amplifier configuration is known as </a:t>
            </a:r>
            <a:r>
              <a:rPr lang="en-US" altLang="en-US" sz="2400" b="1">
                <a:latin typeface="Times New Roman" panose="02020603050405020304" pitchFamily="18" charset="0"/>
                <a:cs typeface="Times New Roman" panose="02020603050405020304" pitchFamily="18" charset="0"/>
              </a:rPr>
              <a:t>push-pull emitter follower (push-pull amplifier) or complementary-symmetry amplifier. </a:t>
            </a:r>
            <a:endParaRPr lang="en-US" altLang="en-US" sz="2400">
              <a:latin typeface="Times New Roman" panose="02020603050405020304" pitchFamily="18" charset="0"/>
              <a:cs typeface="Times New Roman" panose="02020603050405020304" pitchFamily="18" charset="0"/>
            </a:endParaRPr>
          </a:p>
        </p:txBody>
      </p:sp>
      <p:pic>
        <p:nvPicPr>
          <p:cNvPr id="53253" name="Picture 4">
            <a:extLst>
              <a:ext uri="{FF2B5EF4-FFF2-40B4-BE49-F238E27FC236}">
                <a16:creationId xmlns:a16="http://schemas.microsoft.com/office/drawing/2014/main" id="{0617A619-5582-4BDF-9858-8106C5DC5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200" y="1295400"/>
            <a:ext cx="38862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a:extLst>
              <a:ext uri="{FF2B5EF4-FFF2-40B4-BE49-F238E27FC236}">
                <a16:creationId xmlns:a16="http://schemas.microsoft.com/office/drawing/2014/main" id="{934BDC6F-A4BF-402A-A921-B56F3D169D52}"/>
              </a:ext>
            </a:extLst>
          </p:cNvPr>
          <p:cNvSpPr>
            <a:spLocks noGrp="1" noChangeArrowheads="1"/>
          </p:cNvSpPr>
          <p:nvPr>
            <p:ph type="title"/>
          </p:nvPr>
        </p:nvSpPr>
        <p:spPr bwMode="auto">
          <a:xfrm>
            <a:off x="2286000" y="76200"/>
            <a:ext cx="78486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11.3. </a:t>
            </a:r>
            <a:r>
              <a:rPr lang="en-US" altLang="en-US" sz="3200">
                <a:latin typeface="Times New Roman" panose="02020603050405020304" pitchFamily="18" charset="0"/>
                <a:cs typeface="Times New Roman" panose="02020603050405020304" pitchFamily="18" charset="0"/>
              </a:rPr>
              <a:t>Push-pull amplifier (Class B)</a:t>
            </a:r>
            <a:endParaRPr lang="en-US" altLang="en-US" sz="3200"/>
          </a:p>
        </p:txBody>
      </p:sp>
      <p:sp>
        <p:nvSpPr>
          <p:cNvPr id="54275" name="Slide Number Placeholder 15">
            <a:extLst>
              <a:ext uri="{FF2B5EF4-FFF2-40B4-BE49-F238E27FC236}">
                <a16:creationId xmlns:a16="http://schemas.microsoft.com/office/drawing/2014/main" id="{492B01C4-D5DE-46DD-83C2-39468335018A}"/>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A31962B2-242C-4DD4-94E6-861630DAA573}" type="slidenum">
              <a:rPr lang="en-US" altLang="en-US" sz="1400">
                <a:latin typeface="Arial" panose="020B0604020202020204" pitchFamily="34" charset="0"/>
              </a:rPr>
              <a:pPr/>
              <a:t>42</a:t>
            </a:fld>
            <a:endParaRPr lang="en-US" altLang="en-US" sz="1400">
              <a:latin typeface="Arial" panose="020B0604020202020204" pitchFamily="34" charset="0"/>
            </a:endParaRPr>
          </a:p>
        </p:txBody>
      </p:sp>
      <p:pic>
        <p:nvPicPr>
          <p:cNvPr id="54276" name="Picture 4">
            <a:extLst>
              <a:ext uri="{FF2B5EF4-FFF2-40B4-BE49-F238E27FC236}">
                <a16:creationId xmlns:a16="http://schemas.microsoft.com/office/drawing/2014/main" id="{1C20006B-039F-4262-97EB-329136E8B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47800"/>
            <a:ext cx="38862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17">
            <a:extLst>
              <a:ext uri="{FF2B5EF4-FFF2-40B4-BE49-F238E27FC236}">
                <a16:creationId xmlns:a16="http://schemas.microsoft.com/office/drawing/2014/main" id="{84107330-6484-4ACE-A4E5-56420D0BF718}"/>
              </a:ext>
            </a:extLst>
          </p:cNvPr>
          <p:cNvSpPr>
            <a:spLocks noChangeArrowheads="1"/>
          </p:cNvSpPr>
          <p:nvPr/>
        </p:nvSpPr>
        <p:spPr bwMode="auto">
          <a:xfrm>
            <a:off x="5562600" y="5370514"/>
            <a:ext cx="48768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b="1" u="sng" dirty="0">
                <a:latin typeface="Times New Roman" panose="02020603050405020304" pitchFamily="18" charset="0"/>
                <a:cs typeface="Times New Roman" panose="02020603050405020304" pitchFamily="18" charset="0"/>
              </a:rPr>
              <a:t>No Input:     </a:t>
            </a:r>
            <a:r>
              <a:rPr lang="en-US" altLang="en-US" i="1" dirty="0">
                <a:latin typeface="Times New Roman" panose="02020603050405020304" pitchFamily="18" charset="0"/>
                <a:cs typeface="Times New Roman" panose="02020603050405020304" pitchFamily="18" charset="0"/>
              </a:rPr>
              <a:t>-0.7 V </a:t>
            </a:r>
            <a:r>
              <a:rPr lang="en-US" altLang="en-US" sz="2000" i="1" dirty="0">
                <a:latin typeface="Times New Roman" panose="02020603050405020304" pitchFamily="18" charset="0"/>
                <a:cs typeface="Times New Roman" panose="02020603050405020304" pitchFamily="18" charset="0"/>
              </a:rPr>
              <a:t>&lt; v</a:t>
            </a:r>
            <a:r>
              <a:rPr lang="en-US" altLang="en-US" i="1" dirty="0">
                <a:latin typeface="Times New Roman" panose="02020603050405020304" pitchFamily="18" charset="0"/>
                <a:cs typeface="Times New Roman" panose="02020603050405020304" pitchFamily="18" charset="0"/>
              </a:rPr>
              <a:t>i &lt; 0.7 V</a:t>
            </a:r>
            <a:endParaRPr lang="en-US" altLang="en-US" b="1" u="sng"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cs typeface="Times New Roman" panose="02020603050405020304" pitchFamily="18" charset="0"/>
              </a:rPr>
              <a:t>When the transistor is in its quiescent state (no input), both transistors are biased at cutoff. </a:t>
            </a:r>
          </a:p>
        </p:txBody>
      </p:sp>
      <p:sp>
        <p:nvSpPr>
          <p:cNvPr id="54278" name="Rectangle 18">
            <a:extLst>
              <a:ext uri="{FF2B5EF4-FFF2-40B4-BE49-F238E27FC236}">
                <a16:creationId xmlns:a16="http://schemas.microsoft.com/office/drawing/2014/main" id="{442F39BD-AAF1-484F-938A-A37B68D59253}"/>
              </a:ext>
            </a:extLst>
          </p:cNvPr>
          <p:cNvSpPr>
            <a:spLocks noChangeArrowheads="1"/>
          </p:cNvSpPr>
          <p:nvPr/>
        </p:nvSpPr>
        <p:spPr bwMode="auto">
          <a:xfrm>
            <a:off x="5486400" y="1143000"/>
            <a:ext cx="5181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b="1" u="sng">
                <a:latin typeface="Times New Roman" panose="02020603050405020304" pitchFamily="18" charset="0"/>
                <a:cs typeface="Times New Roman" panose="02020603050405020304" pitchFamily="18" charset="0"/>
              </a:rPr>
              <a:t>Positive Input : </a:t>
            </a:r>
            <a:r>
              <a:rPr lang="en-US" altLang="en-US">
                <a:latin typeface="Times New Roman" panose="02020603050405020304" pitchFamily="18" charset="0"/>
                <a:cs typeface="Times New Roman" panose="02020603050405020304" pitchFamily="18" charset="0"/>
              </a:rPr>
              <a:t>For </a:t>
            </a:r>
            <a:r>
              <a:rPr lang="en-US" altLang="en-US" sz="2000" i="1">
                <a:latin typeface="Times New Roman" panose="02020603050405020304" pitchFamily="18" charset="0"/>
                <a:cs typeface="Times New Roman" panose="02020603050405020304" pitchFamily="18" charset="0"/>
              </a:rPr>
              <a:t>v</a:t>
            </a:r>
            <a:r>
              <a:rPr lang="en-US" altLang="en-US" i="1">
                <a:latin typeface="Times New Roman" panose="02020603050405020304" pitchFamily="18" charset="0"/>
                <a:cs typeface="Times New Roman" panose="02020603050405020304" pitchFamily="18" charset="0"/>
              </a:rPr>
              <a:t>i &gt; 0.7 V, Q1 = ON, Q2 = OFF.</a:t>
            </a:r>
            <a:endParaRPr lang="en-US" altLang="en-US" b="1" u="sng">
              <a:latin typeface="Times New Roman" panose="02020603050405020304" pitchFamily="18" charset="0"/>
              <a:cs typeface="Times New Roman" panose="02020603050405020304" pitchFamily="18" charset="0"/>
            </a:endParaRPr>
          </a:p>
          <a:p>
            <a:pPr eaLnBrk="1" hangingPunct="1"/>
            <a:r>
              <a:rPr lang="en-US" altLang="en-US">
                <a:latin typeface="Times New Roman" panose="02020603050405020304" pitchFamily="18" charset="0"/>
                <a:cs typeface="Times New Roman" panose="02020603050405020304" pitchFamily="18" charset="0"/>
              </a:rPr>
              <a:t>During the positive half-cycle of the input signal, Q1 conducts, and conduction results through the transistor R</a:t>
            </a:r>
            <a:r>
              <a:rPr lang="en-US" altLang="en-US" baseline="-25000">
                <a:latin typeface="Times New Roman" panose="02020603050405020304" pitchFamily="18" charset="0"/>
                <a:cs typeface="Times New Roman" panose="02020603050405020304" pitchFamily="18" charset="0"/>
              </a:rPr>
              <a:t>L</a:t>
            </a:r>
            <a:r>
              <a:rPr lang="en-US" altLang="en-US">
                <a:latin typeface="Times New Roman" panose="02020603050405020304" pitchFamily="18" charset="0"/>
                <a:cs typeface="Times New Roman" panose="02020603050405020304" pitchFamily="18" charset="0"/>
              </a:rPr>
              <a:t> . </a:t>
            </a:r>
          </a:p>
          <a:p>
            <a:pPr eaLnBrk="1" hangingPunct="1"/>
            <a:r>
              <a:rPr lang="en-US" altLang="en-US">
                <a:latin typeface="Times New Roman" panose="02020603050405020304" pitchFamily="18" charset="0"/>
                <a:cs typeface="Times New Roman" panose="02020603050405020304" pitchFamily="18" charset="0"/>
              </a:rPr>
              <a:t>During this time, Q2 is still off. </a:t>
            </a:r>
          </a:p>
          <a:p>
            <a:pPr eaLnBrk="1" hangingPunct="1"/>
            <a:r>
              <a:rPr lang="en-US" altLang="en-US">
                <a:latin typeface="Times New Roman" panose="02020603050405020304" pitchFamily="18" charset="0"/>
                <a:cs typeface="Times New Roman" panose="02020603050405020304" pitchFamily="18" charset="0"/>
              </a:rPr>
              <a:t>→ provide output on the </a:t>
            </a:r>
            <a:r>
              <a:rPr lang="en-US" altLang="en-US" b="1">
                <a:latin typeface="Times New Roman" panose="02020603050405020304" pitchFamily="18" charset="0"/>
                <a:cs typeface="Times New Roman" panose="02020603050405020304" pitchFamily="18" charset="0"/>
              </a:rPr>
              <a:t>positive-output half-cycle. </a:t>
            </a:r>
            <a:endParaRPr lang="en-US" altLang="en-US">
              <a:latin typeface="Times New Roman" panose="02020603050405020304" pitchFamily="18" charset="0"/>
              <a:cs typeface="Times New Roman" panose="02020603050405020304" pitchFamily="18" charset="0"/>
            </a:endParaRPr>
          </a:p>
        </p:txBody>
      </p:sp>
      <p:sp>
        <p:nvSpPr>
          <p:cNvPr id="54279" name="Rectangle 19">
            <a:extLst>
              <a:ext uri="{FF2B5EF4-FFF2-40B4-BE49-F238E27FC236}">
                <a16:creationId xmlns:a16="http://schemas.microsoft.com/office/drawing/2014/main" id="{F318FD55-F2A1-49FA-9EF0-CBD950CE6343}"/>
              </a:ext>
            </a:extLst>
          </p:cNvPr>
          <p:cNvSpPr>
            <a:spLocks noChangeArrowheads="1"/>
          </p:cNvSpPr>
          <p:nvPr/>
        </p:nvSpPr>
        <p:spPr bwMode="auto">
          <a:xfrm>
            <a:off x="5486400" y="3048000"/>
            <a:ext cx="51816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b="1" u="sng">
                <a:latin typeface="Times New Roman" panose="02020603050405020304" pitchFamily="18" charset="0"/>
                <a:cs typeface="Times New Roman" panose="02020603050405020304" pitchFamily="18" charset="0"/>
              </a:rPr>
              <a:t>Negative Input: </a:t>
            </a:r>
            <a:r>
              <a:rPr lang="en-US" altLang="en-US">
                <a:latin typeface="Times New Roman" panose="02020603050405020304" pitchFamily="18" charset="0"/>
                <a:cs typeface="Times New Roman" panose="02020603050405020304" pitchFamily="18" charset="0"/>
              </a:rPr>
              <a:t>For </a:t>
            </a:r>
            <a:r>
              <a:rPr lang="en-US" altLang="en-US" sz="2000" i="1">
                <a:latin typeface="Times New Roman" panose="02020603050405020304" pitchFamily="18" charset="0"/>
                <a:cs typeface="Times New Roman" panose="02020603050405020304" pitchFamily="18" charset="0"/>
              </a:rPr>
              <a:t>v</a:t>
            </a:r>
            <a:r>
              <a:rPr lang="en-US" altLang="en-US" i="1">
                <a:latin typeface="Times New Roman" panose="02020603050405020304" pitchFamily="18" charset="0"/>
                <a:cs typeface="Times New Roman" panose="02020603050405020304" pitchFamily="18" charset="0"/>
              </a:rPr>
              <a:t>i &lt; -0.7 V, Q1 = OFF, Q2 = </a:t>
            </a:r>
            <a:r>
              <a:rPr lang="en-US" altLang="en-US">
                <a:latin typeface="Times New Roman" panose="02020603050405020304" pitchFamily="18" charset="0"/>
                <a:cs typeface="Times New Roman" panose="02020603050405020304" pitchFamily="18" charset="0"/>
              </a:rPr>
              <a:t>ON.</a:t>
            </a:r>
            <a:endParaRPr lang="en-US" altLang="en-US" u="sng">
              <a:latin typeface="Times New Roman" panose="02020603050405020304" pitchFamily="18" charset="0"/>
              <a:cs typeface="Times New Roman" panose="02020603050405020304" pitchFamily="18" charset="0"/>
            </a:endParaRPr>
          </a:p>
          <a:p>
            <a:pPr eaLnBrk="1" hangingPunct="1"/>
            <a:r>
              <a:rPr lang="en-US" altLang="en-US">
                <a:latin typeface="Times New Roman" panose="02020603050405020304" pitchFamily="18" charset="0"/>
                <a:cs typeface="Times New Roman" panose="02020603050405020304" pitchFamily="18" charset="0"/>
              </a:rPr>
              <a:t>During the negative half-cycle of the input signal, Q1 is off, and Q2 is conducts. </a:t>
            </a:r>
          </a:p>
          <a:p>
            <a:pPr eaLnBrk="1" hangingPunct="1"/>
            <a:r>
              <a:rPr lang="en-US" altLang="en-US">
                <a:latin typeface="Times New Roman" panose="02020603050405020304" pitchFamily="18" charset="0"/>
                <a:cs typeface="Times New Roman" panose="02020603050405020304" pitchFamily="18" charset="0"/>
              </a:rPr>
              <a:t>As a result, conduction of Q2 start to built while Q1 remains off. </a:t>
            </a:r>
          </a:p>
          <a:p>
            <a:pPr eaLnBrk="1" hangingPunct="1"/>
            <a:r>
              <a:rPr lang="en-US" altLang="en-US">
                <a:latin typeface="Times New Roman" panose="02020603050405020304" pitchFamily="18" charset="0"/>
                <a:cs typeface="Times New Roman" panose="02020603050405020304" pitchFamily="18" charset="0"/>
              </a:rPr>
              <a:t>→ provide output on the </a:t>
            </a:r>
            <a:r>
              <a:rPr lang="en-US" altLang="en-US" b="1">
                <a:latin typeface="Times New Roman" panose="02020603050405020304" pitchFamily="18" charset="0"/>
                <a:cs typeface="Times New Roman" panose="02020603050405020304" pitchFamily="18" charset="0"/>
              </a:rPr>
              <a:t>negative-output half-cycle. </a:t>
            </a:r>
            <a:endParaRPr lang="en-US" altLang="en-US">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a:extLst>
              <a:ext uri="{FF2B5EF4-FFF2-40B4-BE49-F238E27FC236}">
                <a16:creationId xmlns:a16="http://schemas.microsoft.com/office/drawing/2014/main" id="{30039C44-6B80-40B7-9C41-8055A9D281CD}"/>
              </a:ext>
            </a:extLst>
          </p:cNvPr>
          <p:cNvSpPr>
            <a:spLocks noGrp="1" noChangeArrowheads="1"/>
          </p:cNvSpPr>
          <p:nvPr>
            <p:ph type="title"/>
          </p:nvPr>
        </p:nvSpPr>
        <p:spPr bwMode="auto">
          <a:xfrm>
            <a:off x="2362200" y="152400"/>
            <a:ext cx="56388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11.3. Class B Output Stage</a:t>
            </a:r>
          </a:p>
        </p:txBody>
      </p:sp>
      <p:sp>
        <p:nvSpPr>
          <p:cNvPr id="55299" name="Rectangle 4">
            <a:extLst>
              <a:ext uri="{FF2B5EF4-FFF2-40B4-BE49-F238E27FC236}">
                <a16:creationId xmlns:a16="http://schemas.microsoft.com/office/drawing/2014/main" id="{3B15C9E7-CCB1-41D8-98E3-9766338B714D}"/>
              </a:ext>
            </a:extLst>
          </p:cNvPr>
          <p:cNvSpPr>
            <a:spLocks noChangeArrowheads="1"/>
          </p:cNvSpPr>
          <p:nvPr/>
        </p:nvSpPr>
        <p:spPr bwMode="auto">
          <a:xfrm>
            <a:off x="2133600" y="990601"/>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b="1"/>
              <a:t>Effective Load Line:</a:t>
            </a:r>
          </a:p>
          <a:p>
            <a:pPr eaLnBrk="1" hangingPunct="1"/>
            <a:r>
              <a:rPr lang="en-US" altLang="en-US" sz="2000" b="1"/>
              <a:t>Ideal Class-B Output Stage</a:t>
            </a:r>
            <a:endParaRPr lang="en-US" altLang="en-US" sz="2000"/>
          </a:p>
        </p:txBody>
      </p:sp>
      <p:pic>
        <p:nvPicPr>
          <p:cNvPr id="55300" name="Picture 5">
            <a:extLst>
              <a:ext uri="{FF2B5EF4-FFF2-40B4-BE49-F238E27FC236}">
                <a16:creationId xmlns:a16="http://schemas.microsoft.com/office/drawing/2014/main" id="{5C88561C-DCD2-4E01-ABD2-E3B104CE8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597150"/>
            <a:ext cx="5257800"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6">
            <a:extLst>
              <a:ext uri="{FF2B5EF4-FFF2-40B4-BE49-F238E27FC236}">
                <a16:creationId xmlns:a16="http://schemas.microsoft.com/office/drawing/2014/main" id="{48ACDA8F-BC73-4C5B-84BB-61595DFC2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828801"/>
            <a:ext cx="29083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Slide Number Placeholder 5">
            <a:extLst>
              <a:ext uri="{FF2B5EF4-FFF2-40B4-BE49-F238E27FC236}">
                <a16:creationId xmlns:a16="http://schemas.microsoft.com/office/drawing/2014/main" id="{BDACCEF7-5AF8-4AE8-841B-997829A45BB2}"/>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C4FE2D40-9E7A-4976-821A-57F3EF3770CF}" type="slidenum">
              <a:rPr lang="en-US" altLang="en-US" sz="1400">
                <a:latin typeface="Arial" panose="020B0604020202020204" pitchFamily="34" charset="0"/>
              </a:rPr>
              <a:pPr/>
              <a:t>43</a:t>
            </a:fld>
            <a:endParaRPr lang="en-US" altLang="en-US" sz="1400">
              <a:latin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9BB5210D-5980-4362-9FC5-76CA34144E62}"/>
              </a:ext>
            </a:extLst>
          </p:cNvPr>
          <p:cNvSpPr txBox="1">
            <a:spLocks noChangeArrowheads="1"/>
          </p:cNvSpPr>
          <p:nvPr/>
        </p:nvSpPr>
        <p:spPr bwMode="auto">
          <a:xfrm>
            <a:off x="2362200" y="152400"/>
            <a:ext cx="5638800" cy="685800"/>
          </a:xfrm>
          <a:prstGeom prst="rect">
            <a:avLst/>
          </a:prstGeom>
          <a:noFill/>
          <a:ln>
            <a:miter lim="800000"/>
            <a:headEnd/>
            <a:tailEnd/>
          </a:ln>
        </p:spPr>
        <p:txBody>
          <a:bodyPr anchor="ctr"/>
          <a:lstStyle/>
          <a:p>
            <a:pPr algn="ctr" eaLnBrk="1" hangingPunct="1">
              <a:defRPr/>
            </a:pPr>
            <a:r>
              <a:rPr lang="en-US" sz="3200" kern="0" dirty="0">
                <a:solidFill>
                  <a:schemeClr val="tx2"/>
                </a:solidFill>
                <a:latin typeface="+mj-lt"/>
                <a:ea typeface="+mj-ea"/>
                <a:cs typeface="+mj-cs"/>
              </a:rPr>
              <a:t>11.3.2</a:t>
            </a:r>
            <a:r>
              <a:rPr lang="en-US" sz="3200" b="1" kern="0" dirty="0">
                <a:solidFill>
                  <a:schemeClr val="tx2"/>
                </a:solidFill>
                <a:latin typeface="+mj-lt"/>
                <a:ea typeface="+mj-ea"/>
                <a:cs typeface="+mj-cs"/>
              </a:rPr>
              <a:t> Class B Output Stage</a:t>
            </a:r>
          </a:p>
        </p:txBody>
      </p:sp>
      <p:sp>
        <p:nvSpPr>
          <p:cNvPr id="56323" name="Slide Number Placeholder 11">
            <a:extLst>
              <a:ext uri="{FF2B5EF4-FFF2-40B4-BE49-F238E27FC236}">
                <a16:creationId xmlns:a16="http://schemas.microsoft.com/office/drawing/2014/main" id="{D25501A7-4739-411A-B3D0-EE01CB83EE46}"/>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7CAF1636-F71B-42B0-88EA-950316C28A7E}" type="slidenum">
              <a:rPr lang="en-US" altLang="en-US" sz="1400">
                <a:latin typeface="Arial" panose="020B0604020202020204" pitchFamily="34" charset="0"/>
              </a:rPr>
              <a:pPr/>
              <a:t>44</a:t>
            </a:fld>
            <a:endParaRPr lang="en-US" altLang="en-US" sz="1400">
              <a:latin typeface="Arial" panose="020B0604020202020204" pitchFamily="34" charset="0"/>
            </a:endParaRPr>
          </a:p>
        </p:txBody>
      </p:sp>
      <p:pic>
        <p:nvPicPr>
          <p:cNvPr id="56324" name="Picture 2">
            <a:extLst>
              <a:ext uri="{FF2B5EF4-FFF2-40B4-BE49-F238E27FC236}">
                <a16:creationId xmlns:a16="http://schemas.microsoft.com/office/drawing/2014/main" id="{90A01DD9-2043-47B9-B7EB-4416FFE5E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143001"/>
            <a:ext cx="453390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12">
            <a:extLst>
              <a:ext uri="{FF2B5EF4-FFF2-40B4-BE49-F238E27FC236}">
                <a16:creationId xmlns:a16="http://schemas.microsoft.com/office/drawing/2014/main" id="{3B3A9839-F1E6-4302-8D36-B2C7E91DF7D7}"/>
              </a:ext>
            </a:extLst>
          </p:cNvPr>
          <p:cNvSpPr>
            <a:spLocks noChangeArrowheads="1"/>
          </p:cNvSpPr>
          <p:nvPr/>
        </p:nvSpPr>
        <p:spPr bwMode="auto">
          <a:xfrm>
            <a:off x="1981200" y="4419600"/>
            <a:ext cx="8686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buFont typeface="Wingdings" panose="05000000000000000000" pitchFamily="2" charset="2"/>
              <a:buChar char="§"/>
            </a:pPr>
            <a:r>
              <a:rPr lang="en-US" altLang="en-US">
                <a:latin typeface="Times New Roman" panose="02020603050405020304" pitchFamily="18" charset="0"/>
                <a:cs typeface="Times New Roman" panose="02020603050405020304" pitchFamily="18" charset="0"/>
              </a:rPr>
              <a:t>Because of the biasing arrangement, class-B amplifiers are subject to a type of distortion. </a:t>
            </a:r>
          </a:p>
          <a:p>
            <a:pPr algn="r" eaLnBrk="1" hangingPunct="1">
              <a:buFont typeface="Wingdings" panose="05000000000000000000" pitchFamily="2" charset="2"/>
              <a:buChar char="§"/>
            </a:pPr>
            <a:r>
              <a:rPr lang="en-US" altLang="en-US">
                <a:latin typeface="Times New Roman" panose="02020603050405020304" pitchFamily="18" charset="0"/>
                <a:cs typeface="Times New Roman" panose="02020603050405020304" pitchFamily="18" charset="0"/>
              </a:rPr>
              <a:t>The resulting distortion in the output waveform is quite common and is called </a:t>
            </a:r>
            <a:r>
              <a:rPr lang="en-US" altLang="en-US" b="1">
                <a:latin typeface="Times New Roman" panose="02020603050405020304" pitchFamily="18" charset="0"/>
                <a:cs typeface="Times New Roman" panose="02020603050405020304" pitchFamily="18" charset="0"/>
              </a:rPr>
              <a:t>crossover distortion. </a:t>
            </a:r>
          </a:p>
          <a:p>
            <a:pPr eaLnBrk="1" hangingPunct="1">
              <a:buFont typeface="Wingdings" panose="05000000000000000000" pitchFamily="2" charset="2"/>
              <a:buChar char="§"/>
            </a:pPr>
            <a:r>
              <a:rPr lang="en-US" altLang="en-US">
                <a:latin typeface="Times New Roman" panose="02020603050405020304" pitchFamily="18" charset="0"/>
                <a:cs typeface="Times New Roman" panose="02020603050405020304" pitchFamily="18" charset="0"/>
              </a:rPr>
              <a:t>To prevent crossover distortion, both transistors will normally be biased at a level that is slightly </a:t>
            </a:r>
            <a:r>
              <a:rPr lang="en-US" altLang="en-US" b="1" i="1">
                <a:latin typeface="Times New Roman" panose="02020603050405020304" pitchFamily="18" charset="0"/>
                <a:cs typeface="Times New Roman" panose="02020603050405020304" pitchFamily="18" charset="0"/>
              </a:rPr>
              <a:t>above cutoff. </a:t>
            </a:r>
          </a:p>
          <a:p>
            <a:pPr eaLnBrk="1" hangingPunct="1">
              <a:buFont typeface="Wingdings" panose="05000000000000000000" pitchFamily="2" charset="2"/>
              <a:buChar char="§"/>
            </a:pPr>
            <a:r>
              <a:rPr lang="en-US" altLang="en-US">
                <a:latin typeface="Times New Roman" panose="02020603050405020304" pitchFamily="18" charset="0"/>
                <a:cs typeface="Times New Roman" panose="02020603050405020304" pitchFamily="18" charset="0"/>
              </a:rPr>
              <a:t>Biasing both transistors slightly above cut-off will allow the amplifier to provide a linear output that contains no distortion. </a:t>
            </a:r>
          </a:p>
        </p:txBody>
      </p:sp>
      <p:pic>
        <p:nvPicPr>
          <p:cNvPr id="56326" name="Picture 4">
            <a:extLst>
              <a:ext uri="{FF2B5EF4-FFF2-40B4-BE49-F238E27FC236}">
                <a16:creationId xmlns:a16="http://schemas.microsoft.com/office/drawing/2014/main" id="{47F8AAB3-9248-4EF7-AD54-4E2204C41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182688"/>
            <a:ext cx="2667000"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Rectangle 14">
            <a:extLst>
              <a:ext uri="{FF2B5EF4-FFF2-40B4-BE49-F238E27FC236}">
                <a16:creationId xmlns:a16="http://schemas.microsoft.com/office/drawing/2014/main" id="{3C775228-706E-4F41-AF8D-7E3060E41D96}"/>
              </a:ext>
            </a:extLst>
          </p:cNvPr>
          <p:cNvSpPr>
            <a:spLocks noChangeArrowheads="1"/>
          </p:cNvSpPr>
          <p:nvPr/>
        </p:nvSpPr>
        <p:spPr bwMode="auto">
          <a:xfrm>
            <a:off x="8080398" y="3581400"/>
            <a:ext cx="1901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b="1"/>
              <a:t>Crossover distortion</a:t>
            </a:r>
          </a:p>
        </p:txBody>
      </p:sp>
      <p:sp>
        <p:nvSpPr>
          <p:cNvPr id="16" name="Oval 15">
            <a:extLst>
              <a:ext uri="{FF2B5EF4-FFF2-40B4-BE49-F238E27FC236}">
                <a16:creationId xmlns:a16="http://schemas.microsoft.com/office/drawing/2014/main" id="{68218E37-BDAD-4F0D-8D15-78EE595159C0}"/>
              </a:ext>
            </a:extLst>
          </p:cNvPr>
          <p:cNvSpPr/>
          <p:nvPr/>
        </p:nvSpPr>
        <p:spPr>
          <a:xfrm>
            <a:off x="8534400" y="2500313"/>
            <a:ext cx="3048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7" name="Oval 16">
            <a:extLst>
              <a:ext uri="{FF2B5EF4-FFF2-40B4-BE49-F238E27FC236}">
                <a16:creationId xmlns:a16="http://schemas.microsoft.com/office/drawing/2014/main" id="{2A388ABF-FC68-4764-B41C-699BF6C9ED7A}"/>
              </a:ext>
            </a:extLst>
          </p:cNvPr>
          <p:cNvSpPr/>
          <p:nvPr/>
        </p:nvSpPr>
        <p:spPr>
          <a:xfrm>
            <a:off x="9220200" y="2514600"/>
            <a:ext cx="3048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18" name="Straight Arrow Connector 17">
            <a:extLst>
              <a:ext uri="{FF2B5EF4-FFF2-40B4-BE49-F238E27FC236}">
                <a16:creationId xmlns:a16="http://schemas.microsoft.com/office/drawing/2014/main" id="{D04E329B-EDBF-48C0-A68C-5E0038C1C838}"/>
              </a:ext>
            </a:extLst>
          </p:cNvPr>
          <p:cNvCxnSpPr>
            <a:stCxn id="56327" idx="0"/>
            <a:endCxn id="16" idx="4"/>
          </p:cNvCxnSpPr>
          <p:nvPr/>
        </p:nvCxnSpPr>
        <p:spPr>
          <a:xfrm flipH="1" flipV="1">
            <a:off x="8686801" y="2728914"/>
            <a:ext cx="344499" cy="85248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309B11-3491-4058-B866-7CF8B6D51081}"/>
              </a:ext>
            </a:extLst>
          </p:cNvPr>
          <p:cNvCxnSpPr/>
          <p:nvPr/>
        </p:nvCxnSpPr>
        <p:spPr>
          <a:xfrm rot="5400000" flipH="1" flipV="1">
            <a:off x="8839200" y="2971800"/>
            <a:ext cx="8382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a:extLst>
              <a:ext uri="{FF2B5EF4-FFF2-40B4-BE49-F238E27FC236}">
                <a16:creationId xmlns:a16="http://schemas.microsoft.com/office/drawing/2014/main" id="{3238ECC9-448B-405F-9A85-7BAC1FFA08CA}"/>
              </a:ext>
            </a:extLst>
          </p:cNvPr>
          <p:cNvSpPr>
            <a:spLocks noGrp="1" noChangeArrowheads="1"/>
          </p:cNvSpPr>
          <p:nvPr>
            <p:ph type="title"/>
          </p:nvPr>
        </p:nvSpPr>
        <p:spPr bwMode="auto">
          <a:xfrm>
            <a:off x="2362200" y="152400"/>
            <a:ext cx="56388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r>
              <a:rPr lang="en-US" altLang="en-US" sz="3200"/>
              <a:t>11.3.2 Power </a:t>
            </a:r>
            <a:r>
              <a:rPr lang="en-US" altLang="zh-CN" sz="3200">
                <a:ea typeface="宋体" panose="02010600030101010101" pitchFamily="2" charset="-122"/>
              </a:rPr>
              <a:t>–</a:t>
            </a:r>
            <a:r>
              <a:rPr lang="en-US" altLang="en-US" sz="3200"/>
              <a:t>Calculations</a:t>
            </a:r>
          </a:p>
        </p:txBody>
      </p:sp>
      <p:sp>
        <p:nvSpPr>
          <p:cNvPr id="57347" name="Slide Number Placeholder 4">
            <a:extLst>
              <a:ext uri="{FF2B5EF4-FFF2-40B4-BE49-F238E27FC236}">
                <a16:creationId xmlns:a16="http://schemas.microsoft.com/office/drawing/2014/main" id="{D71E4018-F378-4434-A176-9FBF506CC978}"/>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247DE30A-5FF7-4A73-9AF0-7CE301CBE186}" type="slidenum">
              <a:rPr lang="en-US" altLang="en-US" sz="1400">
                <a:latin typeface="Arial" panose="020B0604020202020204" pitchFamily="34" charset="0"/>
              </a:rPr>
              <a:pPr/>
              <a:t>45</a:t>
            </a:fld>
            <a:endParaRPr lang="en-US" altLang="en-US" sz="1400">
              <a:latin typeface="Arial" panose="020B0604020202020204" pitchFamily="34" charset="0"/>
            </a:endParaRPr>
          </a:p>
        </p:txBody>
      </p:sp>
      <p:sp>
        <p:nvSpPr>
          <p:cNvPr id="57348" name="Content Placeholder 2">
            <a:extLst>
              <a:ext uri="{FF2B5EF4-FFF2-40B4-BE49-F238E27FC236}">
                <a16:creationId xmlns:a16="http://schemas.microsoft.com/office/drawing/2014/main" id="{64FEC79D-353E-4C00-9211-CBEE4EC5E82A}"/>
              </a:ext>
            </a:extLst>
          </p:cNvPr>
          <p:cNvSpPr>
            <a:spLocks noGrp="1"/>
          </p:cNvSpPr>
          <p:nvPr>
            <p:ph sz="quarter" idx="1"/>
          </p:nvPr>
        </p:nvSpPr>
        <p:spPr bwMode="auto">
          <a:xfrm>
            <a:off x="2057401" y="838200"/>
            <a:ext cx="8378825" cy="914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10000"/>
          </a:bodyPr>
          <a:lstStyle/>
          <a:p>
            <a:r>
              <a:rPr lang="en-US" altLang="en-US" b="1"/>
              <a:t>DC Input Power</a:t>
            </a:r>
          </a:p>
          <a:p>
            <a:r>
              <a:rPr lang="en-US" altLang="en-US">
                <a:latin typeface="Times New Roman" panose="02020603050405020304" pitchFamily="18" charset="0"/>
                <a:cs typeface="Times New Roman" panose="02020603050405020304" pitchFamily="18" charset="0"/>
              </a:rPr>
              <a:t>The total (DC) input power comes from the </a:t>
            </a:r>
            <a:r>
              <a:rPr lang="en-US" altLang="zh-TW" i="1">
                <a:latin typeface="Times New Roman" panose="02020603050405020304" pitchFamily="18" charset="0"/>
                <a:ea typeface="PMingLiU" panose="020B0604030504040204" pitchFamily="18" charset="-120"/>
                <a:cs typeface="Times New Roman" panose="02020603050405020304" pitchFamily="18" charset="0"/>
              </a:rPr>
              <a:t>V</a:t>
            </a:r>
            <a:r>
              <a:rPr lang="en-US" altLang="zh-TW" i="1" baseline="-30000">
                <a:latin typeface="Times New Roman" panose="02020603050405020304" pitchFamily="18" charset="0"/>
                <a:ea typeface="PMingLiU" panose="020B0604030504040204" pitchFamily="18" charset="-120"/>
                <a:cs typeface="Times New Roman" panose="02020603050405020304" pitchFamily="18" charset="0"/>
              </a:rPr>
              <a:t>CC </a:t>
            </a:r>
            <a:r>
              <a:rPr lang="en-US" altLang="en-US">
                <a:latin typeface="Times New Roman" panose="02020603050405020304" pitchFamily="18" charset="0"/>
                <a:cs typeface="Times New Roman" panose="02020603050405020304" pitchFamily="18" charset="0"/>
              </a:rPr>
              <a:t>source : </a:t>
            </a:r>
          </a:p>
        </p:txBody>
      </p:sp>
      <p:graphicFrame>
        <p:nvGraphicFramePr>
          <p:cNvPr id="57349" name="Object 2">
            <a:extLst>
              <a:ext uri="{FF2B5EF4-FFF2-40B4-BE49-F238E27FC236}">
                <a16:creationId xmlns:a16="http://schemas.microsoft.com/office/drawing/2014/main" id="{14228EC5-BEE0-4757-B3F9-046CC60ECFDD}"/>
              </a:ext>
            </a:extLst>
          </p:cNvPr>
          <p:cNvGraphicFramePr>
            <a:graphicFrameLocks noChangeAspect="1"/>
          </p:cNvGraphicFramePr>
          <p:nvPr/>
        </p:nvGraphicFramePr>
        <p:xfrm>
          <a:off x="2497139" y="1905001"/>
          <a:ext cx="5026025" cy="1382713"/>
        </p:xfrm>
        <a:graphic>
          <a:graphicData uri="http://schemas.openxmlformats.org/presentationml/2006/ole">
            <mc:AlternateContent xmlns:mc="http://schemas.openxmlformats.org/markup-compatibility/2006">
              <mc:Choice xmlns:v="urn:schemas-microsoft-com:vml" Requires="v">
                <p:oleObj spid="_x0000_s11346" name="Equation" r:id="rId3" imgW="2755900" imgH="749300" progId="Equation.3">
                  <p:embed/>
                </p:oleObj>
              </mc:Choice>
              <mc:Fallback>
                <p:oleObj name="Equation" r:id="rId3" imgW="2755900" imgH="749300" progId="Equation.3">
                  <p:embed/>
                  <p:pic>
                    <p:nvPicPr>
                      <p:cNvPr id="57349" name="Object 2">
                        <a:extLst>
                          <a:ext uri="{FF2B5EF4-FFF2-40B4-BE49-F238E27FC236}">
                            <a16:creationId xmlns:a16="http://schemas.microsoft.com/office/drawing/2014/main" id="{14228EC5-BEE0-4757-B3F9-046CC60EC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139" y="1905001"/>
                        <a:ext cx="5026025"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7350" name="Rectangle 7">
            <a:extLst>
              <a:ext uri="{FF2B5EF4-FFF2-40B4-BE49-F238E27FC236}">
                <a16:creationId xmlns:a16="http://schemas.microsoft.com/office/drawing/2014/main" id="{9A40D629-E8CD-4F2B-AC98-060A73F67DD0}"/>
              </a:ext>
            </a:extLst>
          </p:cNvPr>
          <p:cNvSpPr>
            <a:spLocks noChangeArrowheads="1"/>
          </p:cNvSpPr>
          <p:nvPr/>
        </p:nvSpPr>
        <p:spPr bwMode="auto">
          <a:xfrm>
            <a:off x="2057400" y="3429001"/>
            <a:ext cx="8153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19088" indent="-319088">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a:lnSpc>
                <a:spcPct val="90000"/>
              </a:lnSpc>
              <a:spcBef>
                <a:spcPts val="700"/>
              </a:spcBef>
              <a:buClr>
                <a:schemeClr val="accent2"/>
              </a:buClr>
              <a:buSzPct val="60000"/>
              <a:buFont typeface="Wingdings" panose="05000000000000000000" pitchFamily="2" charset="2"/>
              <a:buChar char=""/>
            </a:pPr>
            <a:r>
              <a:rPr lang="en-US" altLang="en-US" sz="2200">
                <a:latin typeface="Times New Roman" panose="02020603050405020304" pitchFamily="18" charset="0"/>
                <a:cs typeface="Times New Roman" panose="02020603050405020304" pitchFamily="18" charset="0"/>
              </a:rPr>
              <a:t>The total current drawn from the supply is the sum of the average Q1 collector current and the current through the amplifier base circuit. The average value of the current through the collector of Q1 is given as: </a:t>
            </a:r>
          </a:p>
        </p:txBody>
      </p:sp>
      <p:graphicFrame>
        <p:nvGraphicFramePr>
          <p:cNvPr id="57351" name="Object 5">
            <a:extLst>
              <a:ext uri="{FF2B5EF4-FFF2-40B4-BE49-F238E27FC236}">
                <a16:creationId xmlns:a16="http://schemas.microsoft.com/office/drawing/2014/main" id="{CB2C896D-163D-4AD5-A191-C1F135749193}"/>
              </a:ext>
            </a:extLst>
          </p:cNvPr>
          <p:cNvGraphicFramePr>
            <a:graphicFrameLocks noChangeAspect="1"/>
          </p:cNvGraphicFramePr>
          <p:nvPr/>
        </p:nvGraphicFramePr>
        <p:xfrm>
          <a:off x="5019675" y="4516438"/>
          <a:ext cx="3886200" cy="2254250"/>
        </p:xfrm>
        <a:graphic>
          <a:graphicData uri="http://schemas.openxmlformats.org/presentationml/2006/ole">
            <mc:AlternateContent xmlns:mc="http://schemas.openxmlformats.org/markup-compatibility/2006">
              <mc:Choice xmlns:v="urn:schemas-microsoft-com:vml" Requires="v">
                <p:oleObj spid="_x0000_s11347" name="Equation" r:id="rId5" imgW="2501900" imgH="1435100" progId="Equation.3">
                  <p:embed/>
                </p:oleObj>
              </mc:Choice>
              <mc:Fallback>
                <p:oleObj name="Equation" r:id="rId5" imgW="2501900" imgH="1435100" progId="Equation.3">
                  <p:embed/>
                  <p:pic>
                    <p:nvPicPr>
                      <p:cNvPr id="57351" name="Object 5">
                        <a:extLst>
                          <a:ext uri="{FF2B5EF4-FFF2-40B4-BE49-F238E27FC236}">
                            <a16:creationId xmlns:a16="http://schemas.microsoft.com/office/drawing/2014/main" id="{CB2C896D-163D-4AD5-A191-C1F135749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9675" y="4516438"/>
                        <a:ext cx="3886200"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7352" name="Picture 6">
            <a:extLst>
              <a:ext uri="{FF2B5EF4-FFF2-40B4-BE49-F238E27FC236}">
                <a16:creationId xmlns:a16="http://schemas.microsoft.com/office/drawing/2014/main" id="{F3EA7E9D-6015-4B63-B683-03FCE2647B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4781550"/>
            <a:ext cx="32575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a:extLst>
              <a:ext uri="{FF2B5EF4-FFF2-40B4-BE49-F238E27FC236}">
                <a16:creationId xmlns:a16="http://schemas.microsoft.com/office/drawing/2014/main" id="{AA9B61BB-0FE4-4EFC-A2BD-D4895326D2F6}"/>
              </a:ext>
            </a:extLst>
          </p:cNvPr>
          <p:cNvSpPr>
            <a:spLocks noChangeArrowheads="1"/>
          </p:cNvSpPr>
          <p:nvPr/>
        </p:nvSpPr>
        <p:spPr bwMode="auto">
          <a:xfrm>
            <a:off x="3867150" y="152401"/>
            <a:ext cx="4203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800" b="1"/>
              <a:t>11.3.3 Power </a:t>
            </a:r>
            <a:r>
              <a:rPr lang="en-US" altLang="zh-CN" sz="2800" b="1">
                <a:ea typeface="宋体" panose="02010600030101010101" pitchFamily="2" charset="-122"/>
              </a:rPr>
              <a:t>–</a:t>
            </a:r>
            <a:r>
              <a:rPr lang="en-US" altLang="en-US" sz="2800" b="1"/>
              <a:t>Calculations</a:t>
            </a:r>
          </a:p>
        </p:txBody>
      </p:sp>
      <p:sp>
        <p:nvSpPr>
          <p:cNvPr id="58371" name="Slide Number Placeholder 16">
            <a:extLst>
              <a:ext uri="{FF2B5EF4-FFF2-40B4-BE49-F238E27FC236}">
                <a16:creationId xmlns:a16="http://schemas.microsoft.com/office/drawing/2014/main" id="{30E693F4-82EA-4F7B-8389-1C327EA1107B}"/>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EBEEA0A8-72E1-4B85-B648-6A0DBC04A795}" type="slidenum">
              <a:rPr lang="en-US" altLang="en-US" sz="1400">
                <a:latin typeface="Arial" panose="020B0604020202020204" pitchFamily="34" charset="0"/>
              </a:rPr>
              <a:pPr/>
              <a:t>46</a:t>
            </a:fld>
            <a:endParaRPr lang="en-US" altLang="en-US" sz="1400">
              <a:latin typeface="Arial" panose="020B0604020202020204" pitchFamily="34" charset="0"/>
            </a:endParaRPr>
          </a:p>
        </p:txBody>
      </p:sp>
      <p:pic>
        <p:nvPicPr>
          <p:cNvPr id="58372" name="Picture 4">
            <a:extLst>
              <a:ext uri="{FF2B5EF4-FFF2-40B4-BE49-F238E27FC236}">
                <a16:creationId xmlns:a16="http://schemas.microsoft.com/office/drawing/2014/main" id="{DFF6229A-5458-4174-B611-75609CFFE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550" y="990600"/>
            <a:ext cx="3905250"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Content Placeholder 2">
            <a:extLst>
              <a:ext uri="{FF2B5EF4-FFF2-40B4-BE49-F238E27FC236}">
                <a16:creationId xmlns:a16="http://schemas.microsoft.com/office/drawing/2014/main" id="{D26676B9-37F0-4299-BA7C-567E9929D54A}"/>
              </a:ext>
            </a:extLst>
          </p:cNvPr>
          <p:cNvSpPr>
            <a:spLocks noGrp="1"/>
          </p:cNvSpPr>
          <p:nvPr>
            <p:ph sz="quarter" idx="1"/>
          </p:nvPr>
        </p:nvSpPr>
        <p:spPr bwMode="auto">
          <a:xfrm>
            <a:off x="1828800" y="914400"/>
            <a:ext cx="81534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2000" b="1"/>
              <a:t>Maximum AC Output Power</a:t>
            </a:r>
            <a:endParaRPr lang="en-US" altLang="en-US" sz="2000"/>
          </a:p>
        </p:txBody>
      </p:sp>
      <p:graphicFrame>
        <p:nvGraphicFramePr>
          <p:cNvPr id="58374" name="Object 2">
            <a:extLst>
              <a:ext uri="{FF2B5EF4-FFF2-40B4-BE49-F238E27FC236}">
                <a16:creationId xmlns:a16="http://schemas.microsoft.com/office/drawing/2014/main" id="{365FE8F3-BC85-400C-A47B-793BC40E28F7}"/>
              </a:ext>
            </a:extLst>
          </p:cNvPr>
          <p:cNvGraphicFramePr>
            <a:graphicFrameLocks noChangeAspect="1"/>
          </p:cNvGraphicFramePr>
          <p:nvPr/>
        </p:nvGraphicFramePr>
        <p:xfrm>
          <a:off x="2125663" y="1371600"/>
          <a:ext cx="4513262" cy="2909888"/>
        </p:xfrm>
        <a:graphic>
          <a:graphicData uri="http://schemas.openxmlformats.org/presentationml/2006/ole">
            <mc:AlternateContent xmlns:mc="http://schemas.openxmlformats.org/markup-compatibility/2006">
              <mc:Choice xmlns:v="urn:schemas-microsoft-com:vml" Requires="v">
                <p:oleObj spid="_x0000_s12370" name="Equation" r:id="rId4" imgW="2552700" imgH="1625600" progId="Equation.3">
                  <p:embed/>
                </p:oleObj>
              </mc:Choice>
              <mc:Fallback>
                <p:oleObj name="Equation" r:id="rId4" imgW="2552700" imgH="1625600" progId="Equation.3">
                  <p:embed/>
                  <p:pic>
                    <p:nvPicPr>
                      <p:cNvPr id="58374" name="Object 2">
                        <a:extLst>
                          <a:ext uri="{FF2B5EF4-FFF2-40B4-BE49-F238E27FC236}">
                            <a16:creationId xmlns:a16="http://schemas.microsoft.com/office/drawing/2014/main" id="{365FE8F3-BC85-400C-A47B-793BC40E2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663" y="1371600"/>
                        <a:ext cx="4513262"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375" name="Object 9">
            <a:extLst>
              <a:ext uri="{FF2B5EF4-FFF2-40B4-BE49-F238E27FC236}">
                <a16:creationId xmlns:a16="http://schemas.microsoft.com/office/drawing/2014/main" id="{C36EEEA5-6462-4C91-BE52-54A58C65AB37}"/>
              </a:ext>
            </a:extLst>
          </p:cNvPr>
          <p:cNvGraphicFramePr>
            <a:graphicFrameLocks noChangeAspect="1"/>
          </p:cNvGraphicFramePr>
          <p:nvPr/>
        </p:nvGraphicFramePr>
        <p:xfrm>
          <a:off x="2165351" y="4716464"/>
          <a:ext cx="6043613" cy="1443037"/>
        </p:xfrm>
        <a:graphic>
          <a:graphicData uri="http://schemas.openxmlformats.org/presentationml/2006/ole">
            <mc:AlternateContent xmlns:mc="http://schemas.openxmlformats.org/markup-compatibility/2006">
              <mc:Choice xmlns:v="urn:schemas-microsoft-com:vml" Requires="v">
                <p:oleObj spid="_x0000_s12371" name="Equation" r:id="rId6" imgW="3733800" imgH="889000" progId="Equation.3">
                  <p:embed/>
                </p:oleObj>
              </mc:Choice>
              <mc:Fallback>
                <p:oleObj name="Equation" r:id="rId6" imgW="3733800" imgH="889000" progId="Equation.3">
                  <p:embed/>
                  <p:pic>
                    <p:nvPicPr>
                      <p:cNvPr id="58375" name="Object 9">
                        <a:extLst>
                          <a:ext uri="{FF2B5EF4-FFF2-40B4-BE49-F238E27FC236}">
                            <a16:creationId xmlns:a16="http://schemas.microsoft.com/office/drawing/2014/main" id="{C36EEEA5-6462-4C91-BE52-54A58C65AB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5351" y="4716464"/>
                        <a:ext cx="6043613"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76" name="Rectangle 18">
            <a:extLst>
              <a:ext uri="{FF2B5EF4-FFF2-40B4-BE49-F238E27FC236}">
                <a16:creationId xmlns:a16="http://schemas.microsoft.com/office/drawing/2014/main" id="{ED7E9E60-4BB6-452D-A5AA-F0C3C6E25A5D}"/>
              </a:ext>
            </a:extLst>
          </p:cNvPr>
          <p:cNvSpPr>
            <a:spLocks noChangeArrowheads="1"/>
          </p:cNvSpPr>
          <p:nvPr/>
        </p:nvSpPr>
        <p:spPr bwMode="auto">
          <a:xfrm>
            <a:off x="2344368" y="4343400"/>
            <a:ext cx="29404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zh-TW" b="1">
                <a:solidFill>
                  <a:srgbClr val="FF0000"/>
                </a:solidFill>
                <a:ea typeface="PMingLiU" panose="020B0604030504040204" pitchFamily="18" charset="-120"/>
              </a:rPr>
              <a:t>Maximum amplifier efficiency, </a:t>
            </a:r>
            <a:r>
              <a:rPr lang="en-US" altLang="zh-TW" b="1" i="1">
                <a:solidFill>
                  <a:srgbClr val="FF0000"/>
                </a:solidFill>
                <a:latin typeface="Symbol" panose="05050102010706020507" pitchFamily="18" charset="2"/>
                <a:ea typeface="PMingLiU" panose="020B0604030504040204" pitchFamily="18" charset="-120"/>
              </a:rPr>
              <a:t>h</a:t>
            </a:r>
            <a:endParaRPr lang="en-US" altLang="en-US" b="1">
              <a:solidFill>
                <a:srgbClr val="FF0000"/>
              </a:solidFill>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a:extLst>
              <a:ext uri="{FF2B5EF4-FFF2-40B4-BE49-F238E27FC236}">
                <a16:creationId xmlns:a16="http://schemas.microsoft.com/office/drawing/2014/main" id="{9CC17380-EA6C-4715-B5FF-0A820FCCE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533400"/>
            <a:ext cx="88487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Slide Number Placeholder 2">
            <a:extLst>
              <a:ext uri="{FF2B5EF4-FFF2-40B4-BE49-F238E27FC236}">
                <a16:creationId xmlns:a16="http://schemas.microsoft.com/office/drawing/2014/main" id="{15338BA7-6324-4ED7-BA1B-43D025858405}"/>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B8D07E3B-90DE-4CAE-8BEC-C37713413C3B}" type="slidenum">
              <a:rPr lang="en-US" altLang="en-US" sz="1400">
                <a:latin typeface="Arial" panose="020B0604020202020204" pitchFamily="34" charset="0"/>
              </a:rPr>
              <a:pPr/>
              <a:t>47</a:t>
            </a:fld>
            <a:endParaRPr lang="en-US" altLang="en-US" sz="1400">
              <a:latin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a:extLst>
              <a:ext uri="{FF2B5EF4-FFF2-40B4-BE49-F238E27FC236}">
                <a16:creationId xmlns:a16="http://schemas.microsoft.com/office/drawing/2014/main" id="{93FBCA17-E3C0-4CBA-AA02-74EA14B7D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533400"/>
            <a:ext cx="893445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Slide Number Placeholder 2">
            <a:extLst>
              <a:ext uri="{FF2B5EF4-FFF2-40B4-BE49-F238E27FC236}">
                <a16:creationId xmlns:a16="http://schemas.microsoft.com/office/drawing/2014/main" id="{03EEAE3B-55AB-4B86-85E2-71D37E653FDA}"/>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0DD0B4BE-AA18-4061-A7F7-F02C37AD798A}" type="slidenum">
              <a:rPr lang="en-US" altLang="en-US" sz="1400">
                <a:latin typeface="Arial" panose="020B0604020202020204" pitchFamily="34" charset="0"/>
              </a:rPr>
              <a:pPr/>
              <a:t>48</a:t>
            </a:fld>
            <a:endParaRPr lang="en-US" altLang="en-US" sz="1400">
              <a:latin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1E3FFFEC-A051-41C6-8AA9-71421EECC44D}"/>
              </a:ext>
            </a:extLst>
          </p:cNvPr>
          <p:cNvSpPr>
            <a:spLocks noChangeArrowheads="1"/>
          </p:cNvSpPr>
          <p:nvPr/>
        </p:nvSpPr>
        <p:spPr bwMode="auto">
          <a:xfrm>
            <a:off x="2312988" y="533401"/>
            <a:ext cx="1249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400" b="1"/>
              <a:t>Solution</a:t>
            </a:r>
            <a:endParaRPr lang="en-US" altLang="en-US" sz="2400"/>
          </a:p>
        </p:txBody>
      </p:sp>
      <p:pic>
        <p:nvPicPr>
          <p:cNvPr id="61443" name="Picture 3">
            <a:extLst>
              <a:ext uri="{FF2B5EF4-FFF2-40B4-BE49-F238E27FC236}">
                <a16:creationId xmlns:a16="http://schemas.microsoft.com/office/drawing/2014/main" id="{D55DFB36-15F9-4D3B-87EA-D3C88D1EF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1143000"/>
            <a:ext cx="676751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Slide Number Placeholder 4">
            <a:extLst>
              <a:ext uri="{FF2B5EF4-FFF2-40B4-BE49-F238E27FC236}">
                <a16:creationId xmlns:a16="http://schemas.microsoft.com/office/drawing/2014/main" id="{24FD5112-BDDD-42AA-A1B6-EEEE0AE0D4A2}"/>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023B6757-E6AE-4375-AF6D-076044A1F69E}" type="slidenum">
              <a:rPr lang="en-US" altLang="en-US" sz="1400">
                <a:latin typeface="Arial" panose="020B0604020202020204" pitchFamily="34" charset="0"/>
              </a:rPr>
              <a:pPr/>
              <a:t>49</a:t>
            </a:fld>
            <a:endParaRPr lang="en-US" altLang="en-US" sz="1400">
              <a:latin typeface="Arial" panose="020B0604020202020204" pitchFamily="34" charset="0"/>
            </a:endParaRPr>
          </a:p>
        </p:txBody>
      </p:sp>
      <p:sp>
        <p:nvSpPr>
          <p:cNvPr id="2" name="TextBox 1">
            <a:extLst>
              <a:ext uri="{FF2B5EF4-FFF2-40B4-BE49-F238E27FC236}">
                <a16:creationId xmlns:a16="http://schemas.microsoft.com/office/drawing/2014/main" id="{1DB14F9D-D382-493B-B726-7D5A34C6DCF2}"/>
              </a:ext>
            </a:extLst>
          </p:cNvPr>
          <p:cNvSpPr txBox="1"/>
          <p:nvPr/>
        </p:nvSpPr>
        <p:spPr>
          <a:xfrm>
            <a:off x="1625600" y="1143000"/>
            <a:ext cx="395111" cy="369332"/>
          </a:xfrm>
          <a:prstGeom prst="rect">
            <a:avLst/>
          </a:prstGeom>
          <a:noFill/>
        </p:spPr>
        <p:txBody>
          <a:bodyPr wrap="square" rtlCol="0">
            <a:spAutoFit/>
          </a:bodyPr>
          <a:lstStyle/>
          <a:p>
            <a:r>
              <a:rPr lang="en-US" dirty="0"/>
              <a:t>1)</a:t>
            </a:r>
          </a:p>
        </p:txBody>
      </p:sp>
      <p:sp>
        <p:nvSpPr>
          <p:cNvPr id="6" name="TextBox 5">
            <a:extLst>
              <a:ext uri="{FF2B5EF4-FFF2-40B4-BE49-F238E27FC236}">
                <a16:creationId xmlns:a16="http://schemas.microsoft.com/office/drawing/2014/main" id="{10DBD66A-4BF0-4200-993C-2C380E048870}"/>
              </a:ext>
            </a:extLst>
          </p:cNvPr>
          <p:cNvSpPr txBox="1"/>
          <p:nvPr/>
        </p:nvSpPr>
        <p:spPr>
          <a:xfrm>
            <a:off x="1670757" y="4377267"/>
            <a:ext cx="395111" cy="369332"/>
          </a:xfrm>
          <a:prstGeom prst="rect">
            <a:avLst/>
          </a:prstGeom>
          <a:noFill/>
        </p:spPr>
        <p:txBody>
          <a:bodyPr wrap="square" rtlCol="0">
            <a:spAutoFit/>
          </a:bodyPr>
          <a:lstStyle/>
          <a:p>
            <a:r>
              <a:rPr lang="en-US" dirty="0"/>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432DE917-A7DA-42FF-A2DF-39FF697CD380}"/>
              </a:ext>
            </a:extLst>
          </p:cNvPr>
          <p:cNvSpPr>
            <a:spLocks noChangeArrowheads="1"/>
          </p:cNvSpPr>
          <p:nvPr/>
        </p:nvSpPr>
        <p:spPr bwMode="auto">
          <a:xfrm>
            <a:off x="3352800" y="381001"/>
            <a:ext cx="5672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800" b="1"/>
              <a:t>Power Amplifiers, Power FETS &amp; BJTs</a:t>
            </a:r>
          </a:p>
        </p:txBody>
      </p:sp>
      <p:sp>
        <p:nvSpPr>
          <p:cNvPr id="9219" name="Rectangle 6">
            <a:extLst>
              <a:ext uri="{FF2B5EF4-FFF2-40B4-BE49-F238E27FC236}">
                <a16:creationId xmlns:a16="http://schemas.microsoft.com/office/drawing/2014/main" id="{2614429C-115A-425B-9274-6BC42494CA6E}"/>
              </a:ext>
            </a:extLst>
          </p:cNvPr>
          <p:cNvSpPr>
            <a:spLocks noChangeArrowheads="1"/>
          </p:cNvSpPr>
          <p:nvPr/>
        </p:nvSpPr>
        <p:spPr bwMode="auto">
          <a:xfrm>
            <a:off x="2819400" y="1371601"/>
            <a:ext cx="73152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04800" indent="-304800">
              <a:defRPr sz="1600">
                <a:solidFill>
                  <a:schemeClr val="tx1"/>
                </a:solidFill>
                <a:latin typeface="Calibri" panose="020F0502020204030204" pitchFamily="34" charset="0"/>
              </a:defRPr>
            </a:lvl1pPr>
            <a:lvl2pPr marL="762000" indent="-30480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buFontTx/>
              <a:buChar char="•"/>
            </a:pPr>
            <a:r>
              <a:rPr lang="en-US" altLang="en-US" sz="2400" b="1" dirty="0"/>
              <a:t> Audio (stereo)</a:t>
            </a:r>
          </a:p>
          <a:p>
            <a:pPr eaLnBrk="1" hangingPunct="1">
              <a:buFontTx/>
              <a:buChar char="•"/>
            </a:pPr>
            <a:r>
              <a:rPr lang="en-US" altLang="en-US" sz="2400" b="1" dirty="0"/>
              <a:t> MP3 Players</a:t>
            </a:r>
          </a:p>
          <a:p>
            <a:pPr eaLnBrk="1" hangingPunct="1">
              <a:buFontTx/>
              <a:buChar char="•"/>
            </a:pPr>
            <a:r>
              <a:rPr lang="en-US" altLang="en-US" sz="2400" b="1" dirty="0"/>
              <a:t> Motor controllers</a:t>
            </a:r>
          </a:p>
          <a:p>
            <a:pPr eaLnBrk="1" hangingPunct="1">
              <a:buFontTx/>
              <a:buChar char="•"/>
            </a:pPr>
            <a:r>
              <a:rPr lang="en-US" altLang="en-US" sz="2400" b="1" dirty="0"/>
              <a:t> Servo controllers (robotics)</a:t>
            </a:r>
          </a:p>
          <a:p>
            <a:pPr eaLnBrk="1" hangingPunct="1">
              <a:buFontTx/>
              <a:buChar char="•"/>
            </a:pPr>
            <a:r>
              <a:rPr lang="en-US" altLang="en-US" sz="2400" b="1" dirty="0"/>
              <a:t> Drivers for transducers</a:t>
            </a:r>
          </a:p>
          <a:p>
            <a:pPr lvl="1">
              <a:buFontTx/>
              <a:buAutoNum type="arabicPeriod"/>
            </a:pPr>
            <a:r>
              <a:rPr lang="en-US" altLang="en-US" sz="2400" dirty="0"/>
              <a:t> Sonar </a:t>
            </a:r>
            <a:r>
              <a:rPr lang="en-US" altLang="en-US" sz="2000" dirty="0"/>
              <a:t>(</a:t>
            </a:r>
            <a:r>
              <a:rPr lang="en-US" sz="2000" dirty="0"/>
              <a:t>sound navigation and ranging)</a:t>
            </a:r>
            <a:endParaRPr lang="en-US" altLang="en-US" sz="2000" dirty="0"/>
          </a:p>
          <a:p>
            <a:pPr lvl="1" eaLnBrk="1" hangingPunct="1">
              <a:buFontTx/>
              <a:buAutoNum type="arabicPeriod"/>
            </a:pPr>
            <a:r>
              <a:rPr lang="en-US" altLang="en-US" sz="2400" dirty="0"/>
              <a:t> Buzzers</a:t>
            </a:r>
          </a:p>
          <a:p>
            <a:pPr lvl="1" eaLnBrk="1" hangingPunct="1">
              <a:buFontTx/>
              <a:buAutoNum type="arabicPeriod"/>
            </a:pPr>
            <a:r>
              <a:rPr lang="en-US" altLang="en-US" sz="2400" dirty="0"/>
              <a:t> Laser diodes (CDs, DVDs)</a:t>
            </a:r>
          </a:p>
          <a:p>
            <a:pPr eaLnBrk="1" hangingPunct="1">
              <a:buFontTx/>
              <a:buChar char="•"/>
            </a:pPr>
            <a:r>
              <a:rPr lang="en-US" altLang="en-US" sz="2400" b="1" dirty="0"/>
              <a:t> Considerations</a:t>
            </a:r>
          </a:p>
          <a:p>
            <a:pPr lvl="1" eaLnBrk="1" hangingPunct="1">
              <a:buFontTx/>
              <a:buAutoNum type="arabicPeriod"/>
            </a:pPr>
            <a:r>
              <a:rPr lang="en-US" altLang="en-US" sz="2400" dirty="0"/>
              <a:t> Low output resistance (to deliver power)</a:t>
            </a:r>
          </a:p>
          <a:p>
            <a:pPr lvl="1" eaLnBrk="1" hangingPunct="1">
              <a:buFontTx/>
              <a:buAutoNum type="arabicPeriod"/>
            </a:pPr>
            <a:r>
              <a:rPr lang="en-US" altLang="en-US" sz="2400" dirty="0"/>
              <a:t> Low total harmonic distortion</a:t>
            </a:r>
          </a:p>
          <a:p>
            <a:pPr lvl="1" eaLnBrk="1" hangingPunct="1">
              <a:buFontTx/>
              <a:buAutoNum type="arabicPeriod"/>
            </a:pPr>
            <a:r>
              <a:rPr lang="en-US" altLang="en-US" sz="2400" dirty="0"/>
              <a:t> Power dissipation by output transistors</a:t>
            </a:r>
          </a:p>
        </p:txBody>
      </p:sp>
      <p:sp>
        <p:nvSpPr>
          <p:cNvPr id="9220" name="Slide Number Placeholder 3">
            <a:extLst>
              <a:ext uri="{FF2B5EF4-FFF2-40B4-BE49-F238E27FC236}">
                <a16:creationId xmlns:a16="http://schemas.microsoft.com/office/drawing/2014/main" id="{BC04F83F-0288-4446-AC7F-74BB73E34641}"/>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9230284D-5A6D-43C0-A9F3-AB0A4E96563F}" type="slidenum">
              <a:rPr lang="en-US" altLang="en-US" sz="1400">
                <a:latin typeface="Arial" panose="020B0604020202020204" pitchFamily="34" charset="0"/>
              </a:rPr>
              <a:pPr/>
              <a:t>5</a:t>
            </a:fld>
            <a:endParaRPr lang="en-US" altLang="en-US" sz="1400">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D8696A2-2813-4B2B-90F1-A324AA6A1999}"/>
              </a:ext>
            </a:extLst>
          </p:cNvPr>
          <p:cNvSpPr>
            <a:spLocks noChangeArrowheads="1"/>
          </p:cNvSpPr>
          <p:nvPr/>
        </p:nvSpPr>
        <p:spPr bwMode="auto">
          <a:xfrm>
            <a:off x="2312988" y="533401"/>
            <a:ext cx="1249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400" b="1"/>
              <a:t>Solution</a:t>
            </a:r>
            <a:endParaRPr lang="en-US" altLang="en-US" sz="2400"/>
          </a:p>
        </p:txBody>
      </p:sp>
      <p:sp>
        <p:nvSpPr>
          <p:cNvPr id="62467" name="Rectangle 3">
            <a:extLst>
              <a:ext uri="{FF2B5EF4-FFF2-40B4-BE49-F238E27FC236}">
                <a16:creationId xmlns:a16="http://schemas.microsoft.com/office/drawing/2014/main" id="{3ED60793-47B7-4AF2-88A1-9B1AC22BC427}"/>
              </a:ext>
            </a:extLst>
          </p:cNvPr>
          <p:cNvSpPr>
            <a:spLocks noChangeArrowheads="1"/>
          </p:cNvSpPr>
          <p:nvPr/>
        </p:nvSpPr>
        <p:spPr bwMode="auto">
          <a:xfrm>
            <a:off x="2209800" y="1143001"/>
            <a:ext cx="800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t>Since each supply provides a current waveform of half-sinusoids, the average current drawn from each supply will be            </a:t>
            </a:r>
          </a:p>
          <a:p>
            <a:pPr eaLnBrk="1" hangingPunct="1"/>
            <a:r>
              <a:rPr lang="en-US" altLang="en-US" sz="1800"/>
              <a:t>Thus the average power drawn from each supply is</a:t>
            </a:r>
          </a:p>
        </p:txBody>
      </p:sp>
      <p:graphicFrame>
        <p:nvGraphicFramePr>
          <p:cNvPr id="62468" name="Object 3">
            <a:extLst>
              <a:ext uri="{FF2B5EF4-FFF2-40B4-BE49-F238E27FC236}">
                <a16:creationId xmlns:a16="http://schemas.microsoft.com/office/drawing/2014/main" id="{15AD26CA-602A-4A6E-B142-A15B37FD14C5}"/>
              </a:ext>
            </a:extLst>
          </p:cNvPr>
          <p:cNvGraphicFramePr>
            <a:graphicFrameLocks noChangeAspect="1"/>
          </p:cNvGraphicFramePr>
          <p:nvPr/>
        </p:nvGraphicFramePr>
        <p:xfrm>
          <a:off x="7189788" y="1447801"/>
          <a:ext cx="506412" cy="327025"/>
        </p:xfrm>
        <a:graphic>
          <a:graphicData uri="http://schemas.openxmlformats.org/presentationml/2006/ole">
            <mc:AlternateContent xmlns:mc="http://schemas.openxmlformats.org/markup-compatibility/2006">
              <mc:Choice xmlns:v="urn:schemas-microsoft-com:vml" Requires="v">
                <p:oleObj spid="_x0000_s13354" name="Equation" r:id="rId3" imgW="393529" imgH="253890" progId="Equation.3">
                  <p:embed/>
                </p:oleObj>
              </mc:Choice>
              <mc:Fallback>
                <p:oleObj name="Equation" r:id="rId3" imgW="393529" imgH="253890" progId="Equation.3">
                  <p:embed/>
                  <p:pic>
                    <p:nvPicPr>
                      <p:cNvPr id="62468" name="Object 3">
                        <a:extLst>
                          <a:ext uri="{FF2B5EF4-FFF2-40B4-BE49-F238E27FC236}">
                            <a16:creationId xmlns:a16="http://schemas.microsoft.com/office/drawing/2014/main" id="{15AD26CA-602A-4A6E-B142-A15B37FD1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788" y="1447801"/>
                        <a:ext cx="506412"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2469" name="Picture 4">
            <a:extLst>
              <a:ext uri="{FF2B5EF4-FFF2-40B4-BE49-F238E27FC236}">
                <a16:creationId xmlns:a16="http://schemas.microsoft.com/office/drawing/2014/main" id="{0C0AA72D-9AF4-41FA-8CFD-DD175B17BD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1" y="2057401"/>
            <a:ext cx="370681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Rectangle 6">
            <a:extLst>
              <a:ext uri="{FF2B5EF4-FFF2-40B4-BE49-F238E27FC236}">
                <a16:creationId xmlns:a16="http://schemas.microsoft.com/office/drawing/2014/main" id="{D748279B-A714-46B0-BFA3-0D8C515D947F}"/>
              </a:ext>
            </a:extLst>
          </p:cNvPr>
          <p:cNvSpPr>
            <a:spLocks noChangeArrowheads="1"/>
          </p:cNvSpPr>
          <p:nvPr/>
        </p:nvSpPr>
        <p:spPr bwMode="auto">
          <a:xfrm>
            <a:off x="2286000" y="2667000"/>
            <a:ext cx="701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t>for a total supply power of 32.8 W. The power-conversion efficiency is</a:t>
            </a:r>
          </a:p>
        </p:txBody>
      </p:sp>
      <p:pic>
        <p:nvPicPr>
          <p:cNvPr id="62471" name="Picture 6">
            <a:extLst>
              <a:ext uri="{FF2B5EF4-FFF2-40B4-BE49-F238E27FC236}">
                <a16:creationId xmlns:a16="http://schemas.microsoft.com/office/drawing/2014/main" id="{660C2682-1234-4E70-B2A7-4C01757956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2971800"/>
            <a:ext cx="280035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Rectangle 9">
            <a:extLst>
              <a:ext uri="{FF2B5EF4-FFF2-40B4-BE49-F238E27FC236}">
                <a16:creationId xmlns:a16="http://schemas.microsoft.com/office/drawing/2014/main" id="{1D8A4EE0-7AD2-4B49-8625-11CD631993DD}"/>
              </a:ext>
            </a:extLst>
          </p:cNvPr>
          <p:cNvSpPr>
            <a:spLocks noChangeArrowheads="1"/>
          </p:cNvSpPr>
          <p:nvPr/>
        </p:nvSpPr>
        <p:spPr bwMode="auto">
          <a:xfrm>
            <a:off x="2236788" y="3733800"/>
            <a:ext cx="4849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1800"/>
              <a:t>The maximum power dissipated in each transistor</a:t>
            </a:r>
          </a:p>
        </p:txBody>
      </p:sp>
      <p:pic>
        <p:nvPicPr>
          <p:cNvPr id="62473" name="Picture 7">
            <a:extLst>
              <a:ext uri="{FF2B5EF4-FFF2-40B4-BE49-F238E27FC236}">
                <a16:creationId xmlns:a16="http://schemas.microsoft.com/office/drawing/2014/main" id="{2BA97752-5E8A-433A-B2A4-7BC8E6138E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4167189"/>
            <a:ext cx="2743200"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4" name="Slide Number Placeholder 11">
            <a:extLst>
              <a:ext uri="{FF2B5EF4-FFF2-40B4-BE49-F238E27FC236}">
                <a16:creationId xmlns:a16="http://schemas.microsoft.com/office/drawing/2014/main" id="{83522DD6-13FF-4D38-9DA0-6743468E6E82}"/>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7156AC17-106A-4714-8D65-030030453588}" type="slidenum">
              <a:rPr lang="en-US" altLang="en-US" sz="1400">
                <a:latin typeface="Arial" panose="020B0604020202020204" pitchFamily="34" charset="0"/>
              </a:rPr>
              <a:pPr/>
              <a:t>50</a:t>
            </a:fld>
            <a:endParaRPr lang="en-US" altLang="en-US" sz="1400">
              <a:latin typeface="Arial" panose="020B0604020202020204" pitchFamily="34" charset="0"/>
            </a:endParaRPr>
          </a:p>
        </p:txBody>
      </p:sp>
      <p:sp>
        <p:nvSpPr>
          <p:cNvPr id="11" name="TextBox 10">
            <a:extLst>
              <a:ext uri="{FF2B5EF4-FFF2-40B4-BE49-F238E27FC236}">
                <a16:creationId xmlns:a16="http://schemas.microsoft.com/office/drawing/2014/main" id="{A085B8A7-3B2A-4122-A4AF-8D0DB9460147}"/>
              </a:ext>
            </a:extLst>
          </p:cNvPr>
          <p:cNvSpPr txBox="1"/>
          <p:nvPr/>
        </p:nvSpPr>
        <p:spPr>
          <a:xfrm>
            <a:off x="1625600" y="1143000"/>
            <a:ext cx="395111"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417361B4-CCA7-4233-87A5-C31554C72815}"/>
              </a:ext>
            </a:extLst>
          </p:cNvPr>
          <p:cNvSpPr txBox="1"/>
          <p:nvPr/>
        </p:nvSpPr>
        <p:spPr>
          <a:xfrm>
            <a:off x="1625599" y="2667556"/>
            <a:ext cx="395111" cy="369332"/>
          </a:xfrm>
          <a:prstGeom prst="rect">
            <a:avLst/>
          </a:prstGeom>
          <a:noFill/>
        </p:spPr>
        <p:txBody>
          <a:bodyPr wrap="square" rtlCol="0">
            <a:spAutoFit/>
          </a:bodyPr>
          <a:lstStyle/>
          <a:p>
            <a:r>
              <a:rPr lang="en-US" dirty="0"/>
              <a:t>4)</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85E5948-741B-4A6F-9AAC-3367EEA22EC7}"/>
                  </a:ext>
                </a:extLst>
              </p:cNvPr>
              <p:cNvSpPr txBox="1"/>
              <p:nvPr/>
            </p:nvSpPr>
            <p:spPr>
              <a:xfrm>
                <a:off x="7219950" y="4261506"/>
                <a:ext cx="3267428" cy="529569"/>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𝐶𝐸</m:t>
                        </m:r>
                        <m:r>
                          <a:rPr lang="en-US" b="0" i="1" smtClean="0">
                            <a:latin typeface="Cambria Math" panose="02040503050406030204" pitchFamily="18" charset="0"/>
                          </a:rPr>
                          <m:t>(</m:t>
                        </m:r>
                        <m:r>
                          <a:rPr lang="en-US" b="0" i="1" smtClean="0">
                            <a:latin typeface="Cambria Math" panose="02040503050406030204" pitchFamily="18" charset="0"/>
                          </a:rPr>
                          <m:t>𝑎𝑣𝑒</m:t>
                        </m:r>
                        <m:r>
                          <a:rPr lang="en-US" b="0" i="1" smtClean="0">
                            <a:latin typeface="Cambria Math" panose="02040503050406030204" pitchFamily="18" charset="0"/>
                          </a:rPr>
                          <m:t>)</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𝐶𝐶</m:t>
                            </m:r>
                          </m:sub>
                        </m:sSub>
                      </m:num>
                      <m:den>
                        <m:r>
                          <a:rPr lang="en-US" b="0" i="1" smtClean="0">
                            <a:latin typeface="Cambria Math" panose="02040503050406030204" pitchFamily="18" charset="0"/>
                            <a:ea typeface="Cambria Math" panose="02040503050406030204" pitchFamily="18" charset="0"/>
                          </a:rPr>
                          <m:t>𝜋</m:t>
                        </m:r>
                      </m:den>
                    </m:f>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𝑎𝑣𝑒</m:t>
                        </m:r>
                        <m:r>
                          <a:rPr lang="en-US" b="0" i="1" smtClean="0">
                            <a:latin typeface="Cambria Math" panose="02040503050406030204" pitchFamily="18" charset="0"/>
                          </a:rPr>
                          <m:t>)</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𝐶𝐶</m:t>
                            </m:r>
                          </m:sub>
                        </m:sSub>
                      </m:num>
                      <m:den>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𝐿</m:t>
                            </m:r>
                          </m:sub>
                        </m:sSub>
                      </m:den>
                    </m:f>
                    <m:r>
                      <a:rPr lang="en-US" b="0" i="1" smtClean="0">
                        <a:latin typeface="Cambria Math" panose="02040503050406030204" pitchFamily="18" charset="0"/>
                      </a:rPr>
                      <m:t>)</m:t>
                    </m:r>
                  </m:oMath>
                </a14:m>
                <a:endParaRPr lang="en-US" dirty="0"/>
              </a:p>
            </p:txBody>
          </p:sp>
        </mc:Choice>
        <mc:Fallback>
          <p:sp>
            <p:nvSpPr>
              <p:cNvPr id="2" name="TextBox 1">
                <a:extLst>
                  <a:ext uri="{FF2B5EF4-FFF2-40B4-BE49-F238E27FC236}">
                    <a16:creationId xmlns:a16="http://schemas.microsoft.com/office/drawing/2014/main" id="{885E5948-741B-4A6F-9AAC-3367EEA22EC7}"/>
                  </a:ext>
                </a:extLst>
              </p:cNvPr>
              <p:cNvSpPr txBox="1">
                <a:spLocks noRot="1" noChangeAspect="1" noMove="1" noResize="1" noEditPoints="1" noAdjustHandles="1" noChangeArrowheads="1" noChangeShapeType="1" noTextEdit="1"/>
              </p:cNvSpPr>
              <p:nvPr/>
            </p:nvSpPr>
            <p:spPr>
              <a:xfrm>
                <a:off x="7219950" y="4261506"/>
                <a:ext cx="3267428" cy="529569"/>
              </a:xfrm>
              <a:prstGeom prst="rect">
                <a:avLst/>
              </a:prstGeom>
              <a:blipFill>
                <a:blip r:embed="rId8"/>
                <a:stretch>
                  <a:fillRect l="-560"/>
                </a:stretch>
              </a:blipFill>
            </p:spPr>
            <p:txBody>
              <a:bodyPr/>
              <a:lstStyle/>
              <a:p>
                <a:r>
                  <a:rPr 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a:extLst>
              <a:ext uri="{FF2B5EF4-FFF2-40B4-BE49-F238E27FC236}">
                <a16:creationId xmlns:a16="http://schemas.microsoft.com/office/drawing/2014/main" id="{015F6E7F-F1C8-4DD9-B3F8-65A515F13137}"/>
              </a:ext>
            </a:extLst>
          </p:cNvPr>
          <p:cNvSpPr>
            <a:spLocks noChangeArrowheads="1"/>
          </p:cNvSpPr>
          <p:nvPr/>
        </p:nvSpPr>
        <p:spPr bwMode="auto">
          <a:xfrm>
            <a:off x="2636838" y="1143000"/>
            <a:ext cx="1866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b="1"/>
              <a:t>Quick Summary</a:t>
            </a:r>
            <a:endParaRPr lang="en-US" altLang="en-US" sz="2000"/>
          </a:p>
        </p:txBody>
      </p:sp>
      <p:sp>
        <p:nvSpPr>
          <p:cNvPr id="63491" name="Rectangle 4">
            <a:extLst>
              <a:ext uri="{FF2B5EF4-FFF2-40B4-BE49-F238E27FC236}">
                <a16:creationId xmlns:a16="http://schemas.microsoft.com/office/drawing/2014/main" id="{E106E927-25B8-4BBA-B744-F3DC4ED30EFF}"/>
              </a:ext>
            </a:extLst>
          </p:cNvPr>
          <p:cNvSpPr>
            <a:spLocks noChangeArrowheads="1"/>
          </p:cNvSpPr>
          <p:nvPr/>
        </p:nvSpPr>
        <p:spPr bwMode="auto">
          <a:xfrm>
            <a:off x="2743200" y="1752600"/>
            <a:ext cx="6934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b="1"/>
              <a:t>Class B amplifier (2 BJTs):</a:t>
            </a:r>
          </a:p>
          <a:p>
            <a:pPr eaLnBrk="1" hangingPunct="1"/>
            <a:r>
              <a:rPr lang="en-US" altLang="en-US" sz="2000"/>
              <a:t>Characteristic performance: Conducts over 1/2 </a:t>
            </a:r>
            <a:r>
              <a:rPr lang="en-US" altLang="en-US" sz="2000" i="1"/>
              <a:t>v</a:t>
            </a:r>
            <a:r>
              <a:rPr lang="en-US" altLang="en-US" sz="2000" i="1" baseline="-25000"/>
              <a:t>i</a:t>
            </a:r>
            <a:r>
              <a:rPr lang="en-US" altLang="en-US" sz="2000" i="1"/>
              <a:t> </a:t>
            </a:r>
            <a:r>
              <a:rPr lang="en-US" altLang="en-US" sz="2000"/>
              <a:t>cycle (each BJT).</a:t>
            </a:r>
          </a:p>
          <a:p>
            <a:pPr eaLnBrk="1" hangingPunct="1"/>
            <a:r>
              <a:rPr lang="en-US" altLang="en-US" sz="2000"/>
              <a:t>Advantage: No power dissipated when </a:t>
            </a:r>
            <a:r>
              <a:rPr lang="en-US" altLang="en-US" sz="2000" i="1"/>
              <a:t>v</a:t>
            </a:r>
            <a:r>
              <a:rPr lang="en-US" altLang="en-US" sz="2000" i="1" baseline="-25000"/>
              <a:t>i</a:t>
            </a:r>
            <a:r>
              <a:rPr lang="en-US" altLang="en-US" sz="2000" i="1"/>
              <a:t> = 0.</a:t>
            </a:r>
          </a:p>
          <a:p>
            <a:pPr eaLnBrk="1" hangingPunct="1"/>
            <a:r>
              <a:rPr lang="en-US" altLang="en-US" sz="2000"/>
              <a:t>Disadvantage: High THD even when signal amplitude is small.</a:t>
            </a:r>
          </a:p>
        </p:txBody>
      </p:sp>
      <p:sp>
        <p:nvSpPr>
          <p:cNvPr id="63492" name="Slide Number Placeholder 3">
            <a:extLst>
              <a:ext uri="{FF2B5EF4-FFF2-40B4-BE49-F238E27FC236}">
                <a16:creationId xmlns:a16="http://schemas.microsoft.com/office/drawing/2014/main" id="{12C48135-CB9A-45F1-A903-724A54DF2E6A}"/>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DAA1BC78-4180-4DB6-B2EE-8CEC6D5169B4}" type="slidenum">
              <a:rPr lang="en-US" altLang="en-US" sz="1400">
                <a:latin typeface="Arial" panose="020B0604020202020204" pitchFamily="34" charset="0"/>
              </a:rPr>
              <a:pPr/>
              <a:t>51</a:t>
            </a:fld>
            <a:endParaRPr lang="en-US" altLang="en-US" sz="1400">
              <a:latin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a:extLst>
              <a:ext uri="{FF2B5EF4-FFF2-40B4-BE49-F238E27FC236}">
                <a16:creationId xmlns:a16="http://schemas.microsoft.com/office/drawing/2014/main" id="{5C17BD26-1E40-4DF8-ABFD-24F760860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762001"/>
            <a:ext cx="725805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3">
            <a:extLst>
              <a:ext uri="{FF2B5EF4-FFF2-40B4-BE49-F238E27FC236}">
                <a16:creationId xmlns:a16="http://schemas.microsoft.com/office/drawing/2014/main" id="{36AD2629-EC8B-4E05-B54F-842EB13CE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048000"/>
            <a:ext cx="43053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4">
            <a:extLst>
              <a:ext uri="{FF2B5EF4-FFF2-40B4-BE49-F238E27FC236}">
                <a16:creationId xmlns:a16="http://schemas.microsoft.com/office/drawing/2014/main" id="{7EA51D4B-7259-4B11-A8C0-3D92A225D9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1" y="2895601"/>
            <a:ext cx="3552825"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Slide Number Placeholder 4">
            <a:extLst>
              <a:ext uri="{FF2B5EF4-FFF2-40B4-BE49-F238E27FC236}">
                <a16:creationId xmlns:a16="http://schemas.microsoft.com/office/drawing/2014/main" id="{6F4A41AF-6E2B-4E04-8E2C-0009585FD013}"/>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AF97870F-95BA-4C2E-8D6D-2419DBFFBB88}" type="slidenum">
              <a:rPr lang="en-US" altLang="en-US" sz="1400">
                <a:latin typeface="Arial" panose="020B0604020202020204" pitchFamily="34" charset="0"/>
              </a:rPr>
              <a:pPr/>
              <a:t>52</a:t>
            </a:fld>
            <a:endParaRPr lang="en-US" altLang="en-US" sz="1400">
              <a:latin typeface="Arial" panose="020B0604020202020204" pitchFamily="34" charset="0"/>
            </a:endParaRPr>
          </a:p>
        </p:txBody>
      </p:sp>
      <p:sp>
        <p:nvSpPr>
          <p:cNvPr id="6" name="TextBox 5">
            <a:extLst>
              <a:ext uri="{FF2B5EF4-FFF2-40B4-BE49-F238E27FC236}">
                <a16:creationId xmlns:a16="http://schemas.microsoft.com/office/drawing/2014/main" id="{A5DDC85A-987E-47F3-9592-1085DCCFB6FE}"/>
              </a:ext>
            </a:extLst>
          </p:cNvPr>
          <p:cNvSpPr txBox="1"/>
          <p:nvPr/>
        </p:nvSpPr>
        <p:spPr>
          <a:xfrm>
            <a:off x="8634413" y="4374118"/>
            <a:ext cx="395111" cy="369332"/>
          </a:xfrm>
          <a:prstGeom prst="rect">
            <a:avLst/>
          </a:prstGeom>
          <a:noFill/>
        </p:spPr>
        <p:txBody>
          <a:bodyPr wrap="square" rtlCol="0">
            <a:spAutoFit/>
          </a:bodyPr>
          <a:lstStyle/>
          <a:p>
            <a:r>
              <a:rPr lang="en-US" dirty="0"/>
              <a:t>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a:extLst>
              <a:ext uri="{FF2B5EF4-FFF2-40B4-BE49-F238E27FC236}">
                <a16:creationId xmlns:a16="http://schemas.microsoft.com/office/drawing/2014/main" id="{AE62B5B0-F6A0-4CD8-8E5C-651676FE23CD}"/>
              </a:ext>
            </a:extLst>
          </p:cNvPr>
          <p:cNvSpPr>
            <a:spLocks noGrp="1" noChangeArrowheads="1"/>
          </p:cNvSpPr>
          <p:nvPr>
            <p:ph type="title"/>
          </p:nvPr>
        </p:nvSpPr>
        <p:spPr bwMode="auto">
          <a:xfrm>
            <a:off x="2362200" y="152400"/>
            <a:ext cx="6019800" cy="609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11.4. Class AB Output Stage</a:t>
            </a:r>
          </a:p>
        </p:txBody>
      </p:sp>
      <p:sp>
        <p:nvSpPr>
          <p:cNvPr id="65541" name="Rectangle 4">
            <a:extLst>
              <a:ext uri="{FF2B5EF4-FFF2-40B4-BE49-F238E27FC236}">
                <a16:creationId xmlns:a16="http://schemas.microsoft.com/office/drawing/2014/main" id="{09A54300-32D3-4199-8BEA-49EF486ED0E0}"/>
              </a:ext>
            </a:extLst>
          </p:cNvPr>
          <p:cNvSpPr>
            <a:spLocks noChangeArrowheads="1"/>
          </p:cNvSpPr>
          <p:nvPr/>
        </p:nvSpPr>
        <p:spPr bwMode="auto">
          <a:xfrm>
            <a:off x="1905000" y="838200"/>
            <a:ext cx="2209800" cy="4000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b="1" i="1"/>
              <a:t>Class AB Operation</a:t>
            </a:r>
            <a:endParaRPr lang="en-US" altLang="en-US" sz="2000"/>
          </a:p>
        </p:txBody>
      </p:sp>
      <p:sp>
        <p:nvSpPr>
          <p:cNvPr id="65542" name="Slide Number Placeholder 5">
            <a:extLst>
              <a:ext uri="{FF2B5EF4-FFF2-40B4-BE49-F238E27FC236}">
                <a16:creationId xmlns:a16="http://schemas.microsoft.com/office/drawing/2014/main" id="{FAD1AE2C-B31F-4D78-9E35-392A8551BE15}"/>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F5DF86AB-1D00-4DD6-92F4-DE3BFD937BD6}" type="slidenum">
              <a:rPr lang="en-US" altLang="en-US" sz="1400">
                <a:latin typeface="Arial" panose="020B0604020202020204" pitchFamily="34" charset="0"/>
              </a:rPr>
              <a:pPr/>
              <a:t>53</a:t>
            </a:fld>
            <a:endParaRPr lang="en-US" altLang="en-US" sz="1400">
              <a:latin typeface="Arial" panose="020B0604020202020204" pitchFamily="34" charset="0"/>
            </a:endParaRPr>
          </a:p>
        </p:txBody>
      </p:sp>
      <p:grpSp>
        <p:nvGrpSpPr>
          <p:cNvPr id="3" name="Group 2">
            <a:extLst>
              <a:ext uri="{FF2B5EF4-FFF2-40B4-BE49-F238E27FC236}">
                <a16:creationId xmlns:a16="http://schemas.microsoft.com/office/drawing/2014/main" id="{3AE93A58-452E-453E-8DBB-4A89939921EF}"/>
              </a:ext>
            </a:extLst>
          </p:cNvPr>
          <p:cNvGrpSpPr/>
          <p:nvPr/>
        </p:nvGrpSpPr>
        <p:grpSpPr>
          <a:xfrm>
            <a:off x="1828801" y="1219200"/>
            <a:ext cx="8550275" cy="4660900"/>
            <a:chOff x="1828801" y="1219200"/>
            <a:chExt cx="8550275" cy="4660900"/>
          </a:xfrm>
        </p:grpSpPr>
        <p:pic>
          <p:nvPicPr>
            <p:cNvPr id="65538" name="Picture 2">
              <a:extLst>
                <a:ext uri="{FF2B5EF4-FFF2-40B4-BE49-F238E27FC236}">
                  <a16:creationId xmlns:a16="http://schemas.microsoft.com/office/drawing/2014/main" id="{64D06E03-FC1E-48B9-974B-A49236FD7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219200"/>
              <a:ext cx="8550275"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3">
              <a:extLst>
                <a:ext uri="{FF2B5EF4-FFF2-40B4-BE49-F238E27FC236}">
                  <a16:creationId xmlns:a16="http://schemas.microsoft.com/office/drawing/2014/main" id="{BE066B78-557F-4571-8764-AC35A8A708B5}"/>
                </a:ext>
              </a:extLst>
            </p:cNvPr>
            <p:cNvSpPr>
              <a:spLocks noChangeArrowheads="1"/>
            </p:cNvSpPr>
            <p:nvPr/>
          </p:nvSpPr>
          <p:spPr bwMode="auto">
            <a:xfrm>
              <a:off x="8153401" y="4495800"/>
              <a:ext cx="1306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solidFill>
                    <a:srgbClr val="008000"/>
                  </a:solidFill>
                </a:rPr>
                <a:t>(set by </a:t>
              </a:r>
              <a:r>
                <a:rPr lang="en-US" altLang="en-US" sz="2000" i="1">
                  <a:solidFill>
                    <a:srgbClr val="008000"/>
                  </a:solidFill>
                </a:rPr>
                <a:t>V</a:t>
              </a:r>
              <a:r>
                <a:rPr lang="en-US" altLang="en-US" sz="2000" i="1" baseline="-25000">
                  <a:solidFill>
                    <a:srgbClr val="008000"/>
                  </a:solidFill>
                </a:rPr>
                <a:t>B</a:t>
              </a:r>
              <a:r>
                <a:rPr lang="en-US" altLang="en-US" sz="2000" i="1">
                  <a:solidFill>
                    <a:srgbClr val="008000"/>
                  </a:solidFill>
                </a:rPr>
                <a:t>)</a:t>
              </a:r>
              <a:endParaRPr lang="en-US" altLang="en-US" sz="2000">
                <a:solidFill>
                  <a:srgbClr val="008000"/>
                </a:solidFill>
              </a:endParaRPr>
            </a:p>
          </p:txBody>
        </p:sp>
        <p:sp>
          <p:nvSpPr>
            <p:cNvPr id="2" name="Rectangle 1">
              <a:extLst>
                <a:ext uri="{FF2B5EF4-FFF2-40B4-BE49-F238E27FC236}">
                  <a16:creationId xmlns:a16="http://schemas.microsoft.com/office/drawing/2014/main" id="{D06E1DE5-5EA2-4929-8208-F2877BC599DD}"/>
                </a:ext>
              </a:extLst>
            </p:cNvPr>
            <p:cNvSpPr/>
            <p:nvPr/>
          </p:nvSpPr>
          <p:spPr>
            <a:xfrm>
              <a:off x="6981824" y="2088444"/>
              <a:ext cx="3352799"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a:extLst>
              <a:ext uri="{FF2B5EF4-FFF2-40B4-BE49-F238E27FC236}">
                <a16:creationId xmlns:a16="http://schemas.microsoft.com/office/drawing/2014/main" id="{222E9B4A-6FA9-4BF9-AC45-6FE978A20ECB}"/>
              </a:ext>
            </a:extLst>
          </p:cNvPr>
          <p:cNvSpPr>
            <a:spLocks noChangeArrowheads="1"/>
          </p:cNvSpPr>
          <p:nvPr/>
        </p:nvSpPr>
        <p:spPr bwMode="auto">
          <a:xfrm>
            <a:off x="2209800" y="381000"/>
            <a:ext cx="3856038" cy="4000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b="1" i="1"/>
              <a:t>Basic Class AB Amplifier Operation</a:t>
            </a:r>
            <a:endParaRPr lang="en-US" altLang="en-US" sz="2000"/>
          </a:p>
        </p:txBody>
      </p:sp>
      <p:pic>
        <p:nvPicPr>
          <p:cNvPr id="66563" name="Picture 2">
            <a:extLst>
              <a:ext uri="{FF2B5EF4-FFF2-40B4-BE49-F238E27FC236}">
                <a16:creationId xmlns:a16="http://schemas.microsoft.com/office/drawing/2014/main" id="{36DA3D5A-5B0D-4601-BDA2-5D6184936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838200"/>
            <a:ext cx="43053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6564" name="Straight Arrow Connector 6">
            <a:extLst>
              <a:ext uri="{FF2B5EF4-FFF2-40B4-BE49-F238E27FC236}">
                <a16:creationId xmlns:a16="http://schemas.microsoft.com/office/drawing/2014/main" id="{73CAED07-5B65-4AD6-9F98-5A47EF3B70E1}"/>
              </a:ext>
            </a:extLst>
          </p:cNvPr>
          <p:cNvCxnSpPr>
            <a:cxnSpLocks noChangeShapeType="1"/>
          </p:cNvCxnSpPr>
          <p:nvPr/>
        </p:nvCxnSpPr>
        <p:spPr bwMode="auto">
          <a:xfrm>
            <a:off x="3200400" y="1828800"/>
            <a:ext cx="0" cy="1371600"/>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66565" name="TextBox 7">
            <a:extLst>
              <a:ext uri="{FF2B5EF4-FFF2-40B4-BE49-F238E27FC236}">
                <a16:creationId xmlns:a16="http://schemas.microsoft.com/office/drawing/2014/main" id="{D2D3FF10-3C43-46EA-B3E8-BBF135325B14}"/>
              </a:ext>
            </a:extLst>
          </p:cNvPr>
          <p:cNvSpPr txBox="1">
            <a:spLocks noChangeArrowheads="1"/>
          </p:cNvSpPr>
          <p:nvPr/>
        </p:nvSpPr>
        <p:spPr bwMode="auto">
          <a:xfrm>
            <a:off x="2971800" y="2362200"/>
            <a:ext cx="533400" cy="338138"/>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b="1"/>
              <a:t>V</a:t>
            </a:r>
            <a:r>
              <a:rPr lang="en-US" altLang="en-US" b="1" baseline="-25000"/>
              <a:t>BB</a:t>
            </a:r>
          </a:p>
        </p:txBody>
      </p:sp>
      <p:sp>
        <p:nvSpPr>
          <p:cNvPr id="76806" name="Rectangle 8">
            <a:extLst>
              <a:ext uri="{FF2B5EF4-FFF2-40B4-BE49-F238E27FC236}">
                <a16:creationId xmlns:a16="http://schemas.microsoft.com/office/drawing/2014/main" id="{13C20250-A578-4A97-B034-4B6B023370C0}"/>
              </a:ext>
            </a:extLst>
          </p:cNvPr>
          <p:cNvSpPr>
            <a:spLocks noChangeArrowheads="1"/>
          </p:cNvSpPr>
          <p:nvPr/>
        </p:nvSpPr>
        <p:spPr bwMode="auto">
          <a:xfrm>
            <a:off x="5943600" y="1752600"/>
            <a:ext cx="4648200" cy="2032000"/>
          </a:xfrm>
          <a:prstGeom prst="rect">
            <a:avLst/>
          </a:prstGeom>
          <a:noFill/>
          <a:ln w="9525">
            <a:noFill/>
            <a:miter lim="800000"/>
            <a:headEnd/>
            <a:tailEnd/>
          </a:ln>
        </p:spPr>
        <p:txBody>
          <a:bodyPr>
            <a:spAutoFit/>
          </a:bodyPr>
          <a:lstStyle/>
          <a:p>
            <a:pPr eaLnBrk="1" hangingPunct="1">
              <a:defRPr/>
            </a:pPr>
            <a:r>
              <a:rPr lang="en-US" dirty="0"/>
              <a:t>1. Bias </a:t>
            </a:r>
            <a:r>
              <a:rPr lang="en-US" i="1" dirty="0"/>
              <a:t>Q</a:t>
            </a:r>
            <a:r>
              <a:rPr lang="en-US" i="1" baseline="-25000" dirty="0"/>
              <a:t>N</a:t>
            </a:r>
            <a:r>
              <a:rPr lang="en-US" i="1" dirty="0"/>
              <a:t> &amp; Q</a:t>
            </a:r>
            <a:r>
              <a:rPr lang="en-US" i="1" baseline="-25000" dirty="0"/>
              <a:t>P</a:t>
            </a:r>
            <a:r>
              <a:rPr lang="en-US" i="1" dirty="0"/>
              <a:t> into slight conduction (fwd. act.)</a:t>
            </a:r>
          </a:p>
          <a:p>
            <a:pPr eaLnBrk="1" hangingPunct="1">
              <a:defRPr/>
            </a:pPr>
            <a:r>
              <a:rPr lang="en-US" dirty="0"/>
              <a:t>when </a:t>
            </a:r>
            <a:r>
              <a:rPr lang="en-US" i="1" dirty="0" err="1"/>
              <a:t>v</a:t>
            </a:r>
            <a:r>
              <a:rPr lang="en-US" i="1" baseline="-25000" dirty="0" err="1"/>
              <a:t>I</a:t>
            </a:r>
            <a:r>
              <a:rPr lang="en-US" i="1" baseline="-25000" dirty="0"/>
              <a:t> </a:t>
            </a:r>
            <a:r>
              <a:rPr lang="en-US" i="1" dirty="0"/>
              <a:t>= 0: </a:t>
            </a:r>
            <a:r>
              <a:rPr lang="en-US" i="1" dirty="0" err="1"/>
              <a:t>i</a:t>
            </a:r>
            <a:r>
              <a:rPr lang="en-US" i="1" baseline="-25000" dirty="0" err="1"/>
              <a:t>N</a:t>
            </a:r>
            <a:r>
              <a:rPr lang="en-US" i="1" dirty="0"/>
              <a:t> = </a:t>
            </a:r>
            <a:r>
              <a:rPr lang="en-US" i="1" dirty="0" err="1"/>
              <a:t>i</a:t>
            </a:r>
            <a:r>
              <a:rPr lang="en-US" i="1" baseline="-25000" dirty="0" err="1"/>
              <a:t>P</a:t>
            </a:r>
            <a:r>
              <a:rPr lang="en-US" i="1" dirty="0"/>
              <a:t>.</a:t>
            </a:r>
          </a:p>
          <a:p>
            <a:pPr eaLnBrk="1" hangingPunct="1">
              <a:defRPr/>
            </a:pPr>
            <a:r>
              <a:rPr lang="en-US" dirty="0"/>
              <a:t>2 Ideally </a:t>
            </a:r>
            <a:r>
              <a:rPr lang="en-US" i="1" dirty="0"/>
              <a:t>Q</a:t>
            </a:r>
            <a:r>
              <a:rPr lang="en-US" i="1" baseline="-25000" dirty="0"/>
              <a:t>N</a:t>
            </a:r>
            <a:r>
              <a:rPr lang="en-US" i="1" dirty="0"/>
              <a:t> &amp; Q</a:t>
            </a:r>
            <a:r>
              <a:rPr lang="en-US" i="1" baseline="-25000" dirty="0"/>
              <a:t>P</a:t>
            </a:r>
            <a:r>
              <a:rPr lang="en-US" i="1" dirty="0"/>
              <a:t> are:</a:t>
            </a:r>
          </a:p>
          <a:p>
            <a:pPr marL="342900" indent="-342900">
              <a:buFontTx/>
              <a:buAutoNum type="alphaLcPeriod"/>
              <a:defRPr/>
            </a:pPr>
            <a:r>
              <a:rPr lang="en-US" dirty="0"/>
              <a:t>Matched (unlikely with discrete transistors and challenging in IC).</a:t>
            </a:r>
          </a:p>
          <a:p>
            <a:pPr marL="342900" indent="-342900">
              <a:defRPr/>
            </a:pPr>
            <a:r>
              <a:rPr lang="en-US" i="1" dirty="0" err="1"/>
              <a:t>i</a:t>
            </a:r>
            <a:r>
              <a:rPr lang="en-US" i="1" baseline="-25000" dirty="0" err="1"/>
              <a:t>N</a:t>
            </a:r>
            <a:r>
              <a:rPr lang="en-US" i="1" dirty="0"/>
              <a:t> = </a:t>
            </a:r>
            <a:r>
              <a:rPr lang="en-US" i="1" dirty="0" err="1"/>
              <a:t>i</a:t>
            </a:r>
            <a:r>
              <a:rPr lang="en-US" i="1" baseline="-25000" dirty="0" err="1"/>
              <a:t>P</a:t>
            </a:r>
            <a:r>
              <a:rPr lang="en-US" i="1" dirty="0"/>
              <a:t> = I</a:t>
            </a:r>
            <a:r>
              <a:rPr lang="en-US" i="1" baseline="-25000" dirty="0"/>
              <a:t>Q</a:t>
            </a:r>
            <a:r>
              <a:rPr lang="en-US" i="1" dirty="0"/>
              <a:t> = </a:t>
            </a:r>
            <a:r>
              <a:rPr lang="en-US" i="1" dirty="0" err="1"/>
              <a:t>I</a:t>
            </a:r>
            <a:r>
              <a:rPr lang="en-US" i="1" baseline="-25000" dirty="0" err="1"/>
              <a:t>S</a:t>
            </a:r>
            <a:r>
              <a:rPr lang="en-US" i="1" dirty="0" err="1"/>
              <a:t>exp</a:t>
            </a:r>
            <a:r>
              <a:rPr lang="en-US" i="1" dirty="0"/>
              <a:t>(V</a:t>
            </a:r>
            <a:r>
              <a:rPr lang="en-US" i="1" baseline="-25000" dirty="0"/>
              <a:t>BB</a:t>
            </a:r>
            <a:r>
              <a:rPr lang="en-US" i="1" dirty="0"/>
              <a:t> ⁄ 2V</a:t>
            </a:r>
            <a:r>
              <a:rPr lang="en-US" i="1" baseline="-25000" dirty="0"/>
              <a:t>T</a:t>
            </a:r>
            <a:r>
              <a:rPr lang="en-US" i="1" dirty="0"/>
              <a:t>)</a:t>
            </a:r>
            <a:endParaRPr lang="en-US" dirty="0"/>
          </a:p>
          <a:p>
            <a:pPr eaLnBrk="1" hangingPunct="1">
              <a:defRPr/>
            </a:pPr>
            <a:r>
              <a:rPr lang="en-US" dirty="0"/>
              <a:t>b. Operate at same ambient temperature.</a:t>
            </a:r>
          </a:p>
        </p:txBody>
      </p:sp>
      <p:sp>
        <p:nvSpPr>
          <p:cNvPr id="66567" name="Rectangle 9">
            <a:extLst>
              <a:ext uri="{FF2B5EF4-FFF2-40B4-BE49-F238E27FC236}">
                <a16:creationId xmlns:a16="http://schemas.microsoft.com/office/drawing/2014/main" id="{F3E8C3C4-FE16-4B67-BBF9-189F70708EAB}"/>
              </a:ext>
            </a:extLst>
          </p:cNvPr>
          <p:cNvSpPr>
            <a:spLocks noChangeArrowheads="1"/>
          </p:cNvSpPr>
          <p:nvPr/>
        </p:nvSpPr>
        <p:spPr bwMode="auto">
          <a:xfrm>
            <a:off x="5562600" y="3925888"/>
            <a:ext cx="4876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dirty="0"/>
              <a:t>3.For </a:t>
            </a:r>
            <a:r>
              <a:rPr lang="en-US" altLang="en-US" sz="1800" i="1" dirty="0"/>
              <a:t>v</a:t>
            </a:r>
            <a:r>
              <a:rPr lang="en-US" altLang="en-US" sz="1800" i="1" baseline="-25000" dirty="0"/>
              <a:t>i</a:t>
            </a:r>
            <a:r>
              <a:rPr lang="en-US" altLang="en-US" sz="1800" i="1" dirty="0"/>
              <a:t> &gt; 0: </a:t>
            </a:r>
            <a:r>
              <a:rPr lang="en-US" altLang="en-US" sz="1800" i="1" dirty="0" err="1"/>
              <a:t>i</a:t>
            </a:r>
            <a:r>
              <a:rPr lang="en-US" altLang="en-US" sz="1800" i="1" baseline="-25000" dirty="0" err="1"/>
              <a:t>N</a:t>
            </a:r>
            <a:r>
              <a:rPr lang="en-US" altLang="en-US" sz="1800" i="1" dirty="0"/>
              <a:t> &gt; </a:t>
            </a:r>
            <a:r>
              <a:rPr lang="en-US" altLang="en-US" sz="1800" i="1" dirty="0" err="1"/>
              <a:t>i</a:t>
            </a:r>
            <a:r>
              <a:rPr lang="en-US" altLang="en-US" sz="1800" i="1" baseline="-25000" dirty="0" err="1"/>
              <a:t>P</a:t>
            </a:r>
            <a:r>
              <a:rPr lang="en-US" altLang="en-US" sz="1800" i="1" dirty="0"/>
              <a:t> i.e. Q</a:t>
            </a:r>
            <a:r>
              <a:rPr lang="en-US" altLang="en-US" sz="1800" i="1" baseline="-25000" dirty="0"/>
              <a:t>N</a:t>
            </a:r>
            <a:r>
              <a:rPr lang="en-US" altLang="en-US" sz="1800" i="1" dirty="0"/>
              <a:t> most cond. (like Class B).</a:t>
            </a:r>
          </a:p>
          <a:p>
            <a:pPr eaLnBrk="1" hangingPunct="1"/>
            <a:r>
              <a:rPr lang="en-US" altLang="en-US" sz="1800" dirty="0"/>
              <a:t>4.For </a:t>
            </a:r>
            <a:r>
              <a:rPr lang="en-US" altLang="en-US" sz="1800" i="1" dirty="0"/>
              <a:t>v</a:t>
            </a:r>
            <a:r>
              <a:rPr lang="en-US" altLang="en-US" sz="1800" i="1" baseline="-25000" dirty="0"/>
              <a:t>i</a:t>
            </a:r>
            <a:r>
              <a:rPr lang="en-US" altLang="en-US" sz="1800" i="1" dirty="0"/>
              <a:t> &lt; 0: </a:t>
            </a:r>
            <a:r>
              <a:rPr lang="en-US" altLang="en-US" sz="1800" i="1" dirty="0" err="1"/>
              <a:t>i</a:t>
            </a:r>
            <a:r>
              <a:rPr lang="en-US" altLang="en-US" sz="1800" i="1" baseline="-25000" dirty="0" err="1"/>
              <a:t>P</a:t>
            </a:r>
            <a:r>
              <a:rPr lang="en-US" altLang="en-US" sz="1800" i="1" dirty="0"/>
              <a:t> &gt; </a:t>
            </a:r>
            <a:r>
              <a:rPr lang="en-US" altLang="en-US" sz="1800" i="1" dirty="0" err="1"/>
              <a:t>i</a:t>
            </a:r>
            <a:r>
              <a:rPr lang="en-US" altLang="en-US" sz="1800" i="1" baseline="-25000" dirty="0" err="1"/>
              <a:t>N</a:t>
            </a:r>
            <a:r>
              <a:rPr lang="en-US" altLang="en-US" sz="1800" i="1" dirty="0"/>
              <a:t> i.e. QP most cond. (like Class B).</a:t>
            </a:r>
            <a:endParaRPr lang="en-US" altLang="en-US" sz="1800" dirty="0"/>
          </a:p>
        </p:txBody>
      </p:sp>
      <p:sp>
        <p:nvSpPr>
          <p:cNvPr id="66569" name="Rectangle 11">
            <a:extLst>
              <a:ext uri="{FF2B5EF4-FFF2-40B4-BE49-F238E27FC236}">
                <a16:creationId xmlns:a16="http://schemas.microsoft.com/office/drawing/2014/main" id="{A83DDFCC-C721-4AD5-8B01-273DFC0EAE04}"/>
              </a:ext>
            </a:extLst>
          </p:cNvPr>
          <p:cNvSpPr>
            <a:spLocks noChangeArrowheads="1"/>
          </p:cNvSpPr>
          <p:nvPr/>
        </p:nvSpPr>
        <p:spPr bwMode="auto">
          <a:xfrm>
            <a:off x="7010400" y="533401"/>
            <a:ext cx="3429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i="1">
                <a:solidFill>
                  <a:srgbClr val="000099"/>
                </a:solidFill>
              </a:rPr>
              <a:t>Supply bias voltages so that</a:t>
            </a:r>
          </a:p>
          <a:p>
            <a:pPr eaLnBrk="1" hangingPunct="1"/>
            <a:r>
              <a:rPr lang="en-US" altLang="en-US" sz="1800" i="1">
                <a:solidFill>
                  <a:srgbClr val="000099"/>
                </a:solidFill>
              </a:rPr>
              <a:t>both transistors are turned</a:t>
            </a:r>
          </a:p>
          <a:p>
            <a:pPr eaLnBrk="1" hangingPunct="1"/>
            <a:r>
              <a:rPr lang="en-US" altLang="en-US" sz="1800" i="1">
                <a:solidFill>
                  <a:srgbClr val="000099"/>
                </a:solidFill>
              </a:rPr>
              <a:t>on, with small quiescent current</a:t>
            </a:r>
          </a:p>
        </p:txBody>
      </p:sp>
      <p:graphicFrame>
        <p:nvGraphicFramePr>
          <p:cNvPr id="66570" name="Object 10">
            <a:extLst>
              <a:ext uri="{FF2B5EF4-FFF2-40B4-BE49-F238E27FC236}">
                <a16:creationId xmlns:a16="http://schemas.microsoft.com/office/drawing/2014/main" id="{9504DAD5-5194-4251-8DEC-3FC3F3C0CF16}"/>
              </a:ext>
            </a:extLst>
          </p:cNvPr>
          <p:cNvGraphicFramePr>
            <a:graphicFrameLocks noGrp="1" noChangeAspect="1"/>
          </p:cNvGraphicFramePr>
          <p:nvPr/>
        </p:nvGraphicFramePr>
        <p:xfrm>
          <a:off x="2286001" y="4419600"/>
          <a:ext cx="7521575" cy="655638"/>
        </p:xfrm>
        <a:graphic>
          <a:graphicData uri="http://schemas.openxmlformats.org/presentationml/2006/ole">
            <mc:AlternateContent xmlns:mc="http://schemas.openxmlformats.org/markup-compatibility/2006">
              <mc:Choice xmlns:v="urn:schemas-microsoft-com:vml" Requires="v">
                <p:oleObj spid="_x0000_s14378" name="公式" r:id="rId5" imgW="3162300" imgH="393700" progId="Equation.3">
                  <p:embed/>
                </p:oleObj>
              </mc:Choice>
              <mc:Fallback>
                <p:oleObj name="公式" r:id="rId5" imgW="3162300" imgH="393700" progId="Equation.3">
                  <p:embed/>
                  <p:pic>
                    <p:nvPicPr>
                      <p:cNvPr id="66570" name="Object 10">
                        <a:extLst>
                          <a:ext uri="{FF2B5EF4-FFF2-40B4-BE49-F238E27FC236}">
                            <a16:creationId xmlns:a16="http://schemas.microsoft.com/office/drawing/2014/main" id="{9504DAD5-5194-4251-8DEC-3FC3F3C0CF16}"/>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1" y="4419600"/>
                        <a:ext cx="7521575"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6571" name="Picture 11">
            <a:extLst>
              <a:ext uri="{FF2B5EF4-FFF2-40B4-BE49-F238E27FC236}">
                <a16:creationId xmlns:a16="http://schemas.microsoft.com/office/drawing/2014/main" id="{2F82BE4D-631B-414A-9E26-9D7B221170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1" y="5181600"/>
            <a:ext cx="28860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2" name="Right Arrow 11">
            <a:extLst>
              <a:ext uri="{FF2B5EF4-FFF2-40B4-BE49-F238E27FC236}">
                <a16:creationId xmlns:a16="http://schemas.microsoft.com/office/drawing/2014/main" id="{C5CCA8C7-3DE2-4635-83C4-7494F5BF25D7}"/>
              </a:ext>
            </a:extLst>
          </p:cNvPr>
          <p:cNvSpPr>
            <a:spLocks noChangeArrowheads="1"/>
          </p:cNvSpPr>
          <p:nvPr/>
        </p:nvSpPr>
        <p:spPr bwMode="auto">
          <a:xfrm>
            <a:off x="5257800" y="5410200"/>
            <a:ext cx="304800" cy="15240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endParaRPr lang="en-US" altLang="en-US"/>
          </a:p>
        </p:txBody>
      </p:sp>
      <p:pic>
        <p:nvPicPr>
          <p:cNvPr id="66573" name="Picture 12">
            <a:extLst>
              <a:ext uri="{FF2B5EF4-FFF2-40B4-BE49-F238E27FC236}">
                <a16:creationId xmlns:a16="http://schemas.microsoft.com/office/drawing/2014/main" id="{5E7A8962-9C67-4B29-964D-C0641CBE05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5257800"/>
            <a:ext cx="12017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4" name="Slide Number Placeholder 13">
            <a:extLst>
              <a:ext uri="{FF2B5EF4-FFF2-40B4-BE49-F238E27FC236}">
                <a16:creationId xmlns:a16="http://schemas.microsoft.com/office/drawing/2014/main" id="{EFE651C4-54DE-4EE2-B8D6-CCA5C20D257E}"/>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216CFB7E-4D1A-4B75-9EB6-EB91AE8D285F}" type="slidenum">
              <a:rPr lang="en-US" altLang="en-US" sz="1400">
                <a:latin typeface="Arial" panose="020B0604020202020204" pitchFamily="34" charset="0"/>
              </a:rPr>
              <a:pPr/>
              <a:t>54</a:t>
            </a:fld>
            <a:endParaRPr lang="en-US" altLang="en-US" sz="1400">
              <a:latin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a:extLst>
              <a:ext uri="{FF2B5EF4-FFF2-40B4-BE49-F238E27FC236}">
                <a16:creationId xmlns:a16="http://schemas.microsoft.com/office/drawing/2014/main" id="{C9DDEAE3-09C1-4C7D-962F-892A5E753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66801"/>
            <a:ext cx="8166100"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1" name="Picture 3">
            <a:extLst>
              <a:ext uri="{FF2B5EF4-FFF2-40B4-BE49-F238E27FC236}">
                <a16:creationId xmlns:a16="http://schemas.microsoft.com/office/drawing/2014/main" id="{E30BD5F6-1E85-43FE-BB05-4DF65CAAF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31826"/>
            <a:ext cx="40386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Rectangle 5">
            <a:extLst>
              <a:ext uri="{FF2B5EF4-FFF2-40B4-BE49-F238E27FC236}">
                <a16:creationId xmlns:a16="http://schemas.microsoft.com/office/drawing/2014/main" id="{93FA2895-194C-428A-A360-66D6C5DFD69C}"/>
              </a:ext>
            </a:extLst>
          </p:cNvPr>
          <p:cNvSpPr>
            <a:spLocks noChangeArrowheads="1"/>
          </p:cNvSpPr>
          <p:nvPr/>
        </p:nvSpPr>
        <p:spPr bwMode="auto">
          <a:xfrm>
            <a:off x="4381500" y="228601"/>
            <a:ext cx="5295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400" b="1"/>
              <a:t>Characteristics of Class-AB Output Stage</a:t>
            </a:r>
            <a:endParaRPr lang="en-US" altLang="en-US" sz="2400"/>
          </a:p>
        </p:txBody>
      </p:sp>
      <p:sp>
        <p:nvSpPr>
          <p:cNvPr id="68613" name="Slide Number Placeholder 4">
            <a:extLst>
              <a:ext uri="{FF2B5EF4-FFF2-40B4-BE49-F238E27FC236}">
                <a16:creationId xmlns:a16="http://schemas.microsoft.com/office/drawing/2014/main" id="{4467D51B-EDEF-41C5-852B-048B41387D3E}"/>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D72A2A31-09FC-4FAF-A17E-2826E1211A77}" type="slidenum">
              <a:rPr lang="en-US" altLang="en-US" sz="1400">
                <a:latin typeface="Arial" panose="020B0604020202020204" pitchFamily="34" charset="0"/>
              </a:rPr>
              <a:pPr/>
              <a:t>55</a:t>
            </a:fld>
            <a:endParaRPr lang="en-US" altLang="en-US" sz="1400">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id="{F4538A7E-2D4D-4E52-A008-092A2C312499}"/>
              </a:ext>
            </a:extLst>
          </p:cNvPr>
          <p:cNvSpPr>
            <a:spLocks noChangeArrowheads="1"/>
          </p:cNvSpPr>
          <p:nvPr/>
        </p:nvSpPr>
        <p:spPr bwMode="auto">
          <a:xfrm>
            <a:off x="3194050" y="457201"/>
            <a:ext cx="483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800" b="1"/>
              <a:t>MOSFET Class-AB Output Stage</a:t>
            </a:r>
            <a:endParaRPr lang="en-US" altLang="en-US" sz="2800"/>
          </a:p>
        </p:txBody>
      </p:sp>
      <p:pic>
        <p:nvPicPr>
          <p:cNvPr id="69635" name="Picture 2">
            <a:extLst>
              <a:ext uri="{FF2B5EF4-FFF2-40B4-BE49-F238E27FC236}">
                <a16:creationId xmlns:a16="http://schemas.microsoft.com/office/drawing/2014/main" id="{48EE620E-2E32-43A7-A492-E560B3322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295400"/>
            <a:ext cx="4533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Rectangle 5">
            <a:extLst>
              <a:ext uri="{FF2B5EF4-FFF2-40B4-BE49-F238E27FC236}">
                <a16:creationId xmlns:a16="http://schemas.microsoft.com/office/drawing/2014/main" id="{D8966871-0F78-44F2-9BA7-7AECED9FCD03}"/>
              </a:ext>
            </a:extLst>
          </p:cNvPr>
          <p:cNvSpPr>
            <a:spLocks noChangeArrowheads="1"/>
          </p:cNvSpPr>
          <p:nvPr/>
        </p:nvSpPr>
        <p:spPr bwMode="auto">
          <a:xfrm>
            <a:off x="1828800" y="1524000"/>
            <a:ext cx="3581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a:t>Supply bias voltages so that</a:t>
            </a:r>
          </a:p>
          <a:p>
            <a:pPr eaLnBrk="1" hangingPunct="1"/>
            <a:r>
              <a:rPr lang="en-US" altLang="en-US" sz="2000"/>
              <a:t>both FETs are turned on, with</a:t>
            </a:r>
          </a:p>
          <a:p>
            <a:pPr eaLnBrk="1" hangingPunct="1"/>
            <a:r>
              <a:rPr lang="en-US" altLang="en-US" sz="2000"/>
              <a:t>small quiescent current</a:t>
            </a:r>
          </a:p>
        </p:txBody>
      </p:sp>
      <p:pic>
        <p:nvPicPr>
          <p:cNvPr id="69637" name="Picture 3">
            <a:extLst>
              <a:ext uri="{FF2B5EF4-FFF2-40B4-BE49-F238E27FC236}">
                <a16:creationId xmlns:a16="http://schemas.microsoft.com/office/drawing/2014/main" id="{42585E0E-1699-4B2F-898D-CB86933F8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124201"/>
            <a:ext cx="33909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8" name="Slide Number Placeholder 5">
            <a:extLst>
              <a:ext uri="{FF2B5EF4-FFF2-40B4-BE49-F238E27FC236}">
                <a16:creationId xmlns:a16="http://schemas.microsoft.com/office/drawing/2014/main" id="{BC9BCB15-F990-416D-BB7F-65A2CC9E9D47}"/>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1C0A396D-3A11-438F-A1E9-8D09D053ED70}" type="slidenum">
              <a:rPr lang="en-US" altLang="en-US" sz="1400">
                <a:latin typeface="Arial" panose="020B0604020202020204" pitchFamily="34" charset="0"/>
              </a:rPr>
              <a:pPr/>
              <a:t>56</a:t>
            </a:fld>
            <a:endParaRPr lang="en-US" altLang="en-US" sz="1400">
              <a:latin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BCE7B284-E69F-445E-AAEF-36B7182CEEBB}"/>
              </a:ext>
            </a:extLst>
          </p:cNvPr>
          <p:cNvSpPr>
            <a:spLocks noGrp="1" noChangeArrowheads="1"/>
          </p:cNvSpPr>
          <p:nvPr>
            <p:ph type="title"/>
          </p:nvPr>
        </p:nvSpPr>
        <p:spPr bwMode="auto">
          <a:xfrm>
            <a:off x="2362200" y="152400"/>
            <a:ext cx="36576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11.4. Class AB Output Stage</a:t>
            </a:r>
          </a:p>
        </p:txBody>
      </p:sp>
      <p:sp>
        <p:nvSpPr>
          <p:cNvPr id="70659" name="Rectangle 3">
            <a:extLst>
              <a:ext uri="{FF2B5EF4-FFF2-40B4-BE49-F238E27FC236}">
                <a16:creationId xmlns:a16="http://schemas.microsoft.com/office/drawing/2014/main" id="{65F55B06-4237-46AB-A681-38C94147D39E}"/>
              </a:ext>
            </a:extLst>
          </p:cNvPr>
          <p:cNvSpPr>
            <a:spLocks noGrp="1" noChangeArrowheads="1"/>
          </p:cNvSpPr>
          <p:nvPr>
            <p:ph type="body" idx="1"/>
          </p:nvPr>
        </p:nvSpPr>
        <p:spPr bwMode="auto">
          <a:xfrm>
            <a:off x="1676400" y="2057400"/>
            <a:ext cx="4038600" cy="4038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a:t>Crossover distortion can be virtually eliminated by biasing the complementary output transistor with </a:t>
            </a:r>
            <a:r>
              <a:rPr lang="en-US" altLang="en-US">
                <a:solidFill>
                  <a:srgbClr val="FF0000"/>
                </a:solidFill>
              </a:rPr>
              <a:t>small nonzero current.</a:t>
            </a:r>
          </a:p>
          <a:p>
            <a:pPr eaLnBrk="1" hangingPunct="1"/>
            <a:r>
              <a:rPr lang="en-US" altLang="en-US"/>
              <a:t>A </a:t>
            </a:r>
            <a:r>
              <a:rPr lang="en-US" altLang="en-US">
                <a:solidFill>
                  <a:srgbClr val="FF0000"/>
                </a:solidFill>
              </a:rPr>
              <a:t>bias voltage </a:t>
            </a:r>
            <a:r>
              <a:rPr lang="en-US" altLang="en-US" i="1">
                <a:solidFill>
                  <a:srgbClr val="FF0000"/>
                </a:solidFill>
              </a:rPr>
              <a:t>V</a:t>
            </a:r>
            <a:r>
              <a:rPr lang="en-US" altLang="en-US" i="1" baseline="-25000">
                <a:solidFill>
                  <a:srgbClr val="FF0000"/>
                </a:solidFill>
              </a:rPr>
              <a:t>BB</a:t>
            </a:r>
            <a:r>
              <a:rPr lang="en-US" altLang="en-US"/>
              <a:t> is applied between </a:t>
            </a:r>
            <a:r>
              <a:rPr lang="en-US" altLang="en-US" i="1"/>
              <a:t>Q</a:t>
            </a:r>
            <a:r>
              <a:rPr lang="en-US" altLang="en-US" i="1" baseline="-25000"/>
              <a:t>N</a:t>
            </a:r>
            <a:r>
              <a:rPr lang="en-US" altLang="en-US"/>
              <a:t> and </a:t>
            </a:r>
            <a:r>
              <a:rPr lang="en-US" altLang="en-US" i="1"/>
              <a:t>Q</a:t>
            </a:r>
            <a:r>
              <a:rPr lang="en-US" altLang="en-US" i="1" baseline="-25000"/>
              <a:t>P</a:t>
            </a:r>
            <a:r>
              <a:rPr lang="en-US" altLang="en-US"/>
              <a:t>.</a:t>
            </a:r>
          </a:p>
        </p:txBody>
      </p:sp>
      <p:pic>
        <p:nvPicPr>
          <p:cNvPr id="70660" name="Picture 4" descr="se11P39">
            <a:extLst>
              <a:ext uri="{FF2B5EF4-FFF2-40B4-BE49-F238E27FC236}">
                <a16:creationId xmlns:a16="http://schemas.microsoft.com/office/drawing/2014/main" id="{B73E5C1E-B2CA-4B90-A705-61534411E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057401"/>
            <a:ext cx="4197350"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Slide Number Placeholder 4">
            <a:extLst>
              <a:ext uri="{FF2B5EF4-FFF2-40B4-BE49-F238E27FC236}">
                <a16:creationId xmlns:a16="http://schemas.microsoft.com/office/drawing/2014/main" id="{296E226A-F662-4FF9-9202-214BA95222E9}"/>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A4362933-8670-4F9A-AA34-501A8BCEE83A}" type="slidenum">
              <a:rPr lang="en-US" altLang="en-US" sz="1400">
                <a:latin typeface="Arial" panose="020B0604020202020204" pitchFamily="34" charset="0"/>
              </a:rPr>
              <a:pPr/>
              <a:t>57</a:t>
            </a:fld>
            <a:endParaRPr lang="en-US" altLang="en-US" sz="1400">
              <a:latin typeface="Arial" panose="020B0604020202020204" pitchFamily="34" charset="0"/>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descr="se11F12">
            <a:extLst>
              <a:ext uri="{FF2B5EF4-FFF2-40B4-BE49-F238E27FC236}">
                <a16:creationId xmlns:a16="http://schemas.microsoft.com/office/drawing/2014/main" id="{827F1F23-7D57-4D14-9F12-3F200940B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838200"/>
            <a:ext cx="6172200"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5">
            <a:extLst>
              <a:ext uri="{FF2B5EF4-FFF2-40B4-BE49-F238E27FC236}">
                <a16:creationId xmlns:a16="http://schemas.microsoft.com/office/drawing/2014/main" id="{C60C6689-3A7F-43FD-B4BB-DDD373F6DE6B}"/>
              </a:ext>
            </a:extLst>
          </p:cNvPr>
          <p:cNvSpPr>
            <a:spLocks noChangeArrowheads="1"/>
          </p:cNvSpPr>
          <p:nvPr/>
        </p:nvSpPr>
        <p:spPr bwMode="auto">
          <a:xfrm>
            <a:off x="1752600" y="5638801"/>
            <a:ext cx="861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b="1"/>
              <a:t>Figure 11.12: </a:t>
            </a:r>
            <a:r>
              <a:rPr lang="en-US" altLang="en-US" sz="2000"/>
              <a:t>Transfer characteristic of the class AB stage in Fig. 11.11.</a:t>
            </a:r>
          </a:p>
        </p:txBody>
      </p:sp>
      <p:sp>
        <p:nvSpPr>
          <p:cNvPr id="71684" name="Rectangle 3">
            <a:extLst>
              <a:ext uri="{FF2B5EF4-FFF2-40B4-BE49-F238E27FC236}">
                <a16:creationId xmlns:a16="http://schemas.microsoft.com/office/drawing/2014/main" id="{3529FA8B-DA01-4D6D-B1F6-77B4A2534195}"/>
              </a:ext>
            </a:extLst>
          </p:cNvPr>
          <p:cNvSpPr>
            <a:spLocks noChangeArrowheads="1"/>
          </p:cNvSpPr>
          <p:nvPr/>
        </p:nvSpPr>
        <p:spPr bwMode="auto">
          <a:xfrm>
            <a:off x="3429000" y="3733801"/>
            <a:ext cx="2438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1800" b="1">
                <a:solidFill>
                  <a:srgbClr val="008000"/>
                </a:solidFill>
              </a:rPr>
              <a:t>Ideally, zero cross-over</a:t>
            </a:r>
          </a:p>
          <a:p>
            <a:pPr algn="ctr" eaLnBrk="1" hangingPunct="1"/>
            <a:r>
              <a:rPr lang="en-US" altLang="en-US" sz="1800" b="1">
                <a:solidFill>
                  <a:srgbClr val="008000"/>
                </a:solidFill>
              </a:rPr>
              <a:t>distortion</a:t>
            </a:r>
          </a:p>
        </p:txBody>
      </p:sp>
      <p:sp>
        <p:nvSpPr>
          <p:cNvPr id="71685" name="Oval 4">
            <a:extLst>
              <a:ext uri="{FF2B5EF4-FFF2-40B4-BE49-F238E27FC236}">
                <a16:creationId xmlns:a16="http://schemas.microsoft.com/office/drawing/2014/main" id="{D45B0FC8-23A6-489C-AA84-B2F25512F0FB}"/>
              </a:ext>
            </a:extLst>
          </p:cNvPr>
          <p:cNvSpPr>
            <a:spLocks noChangeArrowheads="1"/>
          </p:cNvSpPr>
          <p:nvPr/>
        </p:nvSpPr>
        <p:spPr bwMode="auto">
          <a:xfrm>
            <a:off x="6502400" y="3136900"/>
            <a:ext cx="457200" cy="6858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endParaRPr lang="en-US" altLang="en-US"/>
          </a:p>
        </p:txBody>
      </p:sp>
      <p:cxnSp>
        <p:nvCxnSpPr>
          <p:cNvPr id="71686" name="Straight Arrow Connector 8">
            <a:extLst>
              <a:ext uri="{FF2B5EF4-FFF2-40B4-BE49-F238E27FC236}">
                <a16:creationId xmlns:a16="http://schemas.microsoft.com/office/drawing/2014/main" id="{9F1D2B4B-8A7D-4AB8-8697-444A0C889EE2}"/>
              </a:ext>
            </a:extLst>
          </p:cNvPr>
          <p:cNvCxnSpPr>
            <a:cxnSpLocks noChangeShapeType="1"/>
          </p:cNvCxnSpPr>
          <p:nvPr/>
        </p:nvCxnSpPr>
        <p:spPr bwMode="auto">
          <a:xfrm flipV="1">
            <a:off x="5791200" y="3581400"/>
            <a:ext cx="6096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1687" name="Rectangle 9">
            <a:extLst>
              <a:ext uri="{FF2B5EF4-FFF2-40B4-BE49-F238E27FC236}">
                <a16:creationId xmlns:a16="http://schemas.microsoft.com/office/drawing/2014/main" id="{E401E2E2-7243-403E-9EE5-5315CC18575C}"/>
              </a:ext>
            </a:extLst>
          </p:cNvPr>
          <p:cNvSpPr>
            <a:spLocks noChangeArrowheads="1"/>
          </p:cNvSpPr>
          <p:nvPr/>
        </p:nvSpPr>
        <p:spPr bwMode="auto">
          <a:xfrm>
            <a:off x="4191001" y="304801"/>
            <a:ext cx="27606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800" b="1"/>
              <a:t>Class AB VTC Plot</a:t>
            </a:r>
            <a:endParaRPr lang="en-US" altLang="en-US" sz="2800"/>
          </a:p>
        </p:txBody>
      </p:sp>
      <p:sp>
        <p:nvSpPr>
          <p:cNvPr id="71688" name="Rectangle 10">
            <a:extLst>
              <a:ext uri="{FF2B5EF4-FFF2-40B4-BE49-F238E27FC236}">
                <a16:creationId xmlns:a16="http://schemas.microsoft.com/office/drawing/2014/main" id="{9811C8A0-A209-4D2C-8E91-B5D79FB62CCE}"/>
              </a:ext>
            </a:extLst>
          </p:cNvPr>
          <p:cNvSpPr>
            <a:spLocks noChangeArrowheads="1"/>
          </p:cNvSpPr>
          <p:nvPr/>
        </p:nvSpPr>
        <p:spPr bwMode="auto">
          <a:xfrm>
            <a:off x="1752600" y="1066800"/>
            <a:ext cx="3200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a:t>Ideally the two DC base</a:t>
            </a:r>
          </a:p>
          <a:p>
            <a:pPr eaLnBrk="1" hangingPunct="1"/>
            <a:r>
              <a:rPr lang="en-US" altLang="en-US" sz="2000"/>
              <a:t>voltage sources are</a:t>
            </a:r>
          </a:p>
          <a:p>
            <a:pPr eaLnBrk="1" hangingPunct="1"/>
            <a:r>
              <a:rPr lang="en-US" altLang="en-US" sz="2000"/>
              <a:t>matched and </a:t>
            </a:r>
            <a:r>
              <a:rPr lang="en-US" altLang="en-US" sz="2000" i="1"/>
              <a:t>V</a:t>
            </a:r>
            <a:r>
              <a:rPr lang="en-US" altLang="en-US" sz="2000" i="1" baseline="-25000"/>
              <a:t>BB</a:t>
            </a:r>
            <a:r>
              <a:rPr lang="en-US" altLang="en-US" sz="2000" i="1"/>
              <a:t>/2 ≈ 0.7V</a:t>
            </a:r>
            <a:endParaRPr lang="en-US" altLang="en-US" sz="2000"/>
          </a:p>
        </p:txBody>
      </p:sp>
      <p:sp>
        <p:nvSpPr>
          <p:cNvPr id="71689" name="Slide Number Placeholder 8">
            <a:extLst>
              <a:ext uri="{FF2B5EF4-FFF2-40B4-BE49-F238E27FC236}">
                <a16:creationId xmlns:a16="http://schemas.microsoft.com/office/drawing/2014/main" id="{E442885B-7319-41BD-8172-13C913E07F1F}"/>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35B71480-C9C4-4AB4-8911-D4B441DFA13D}" type="slidenum">
              <a:rPr lang="en-US" altLang="en-US" sz="1400">
                <a:latin typeface="Arial" panose="020B0604020202020204" pitchFamily="34" charset="0"/>
              </a:rPr>
              <a:pPr/>
              <a:t>58</a:t>
            </a:fld>
            <a:endParaRPr lang="en-US" altLang="en-US" sz="1400">
              <a:latin typeface="Arial" panose="020B0604020202020204" pitchFamily="34" charset="0"/>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E5E638AB-07E2-4047-95EE-5B3D2DC8570E}"/>
              </a:ext>
            </a:extLst>
          </p:cNvPr>
          <p:cNvSpPr>
            <a:spLocks noGrp="1" noChangeArrowheads="1"/>
          </p:cNvSpPr>
          <p:nvPr>
            <p:ph type="title"/>
          </p:nvPr>
        </p:nvSpPr>
        <p:spPr bwMode="auto">
          <a:xfrm>
            <a:off x="2362200" y="152400"/>
            <a:ext cx="36576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11.4.2. Output Resistance</a:t>
            </a:r>
          </a:p>
        </p:txBody>
      </p:sp>
      <p:graphicFrame>
        <p:nvGraphicFramePr>
          <p:cNvPr id="72707" name="Object 3">
            <a:extLst>
              <a:ext uri="{FF2B5EF4-FFF2-40B4-BE49-F238E27FC236}">
                <a16:creationId xmlns:a16="http://schemas.microsoft.com/office/drawing/2014/main" id="{E873852E-9B1B-4E76-91BF-F0CF13FE1AA3}"/>
              </a:ext>
            </a:extLst>
          </p:cNvPr>
          <p:cNvGraphicFramePr>
            <a:graphicFrameLocks noGrp="1" noChangeAspect="1"/>
          </p:cNvGraphicFramePr>
          <p:nvPr>
            <p:ph idx="1"/>
          </p:nvPr>
        </p:nvGraphicFramePr>
        <p:xfrm>
          <a:off x="1905000" y="1447800"/>
          <a:ext cx="5334000" cy="2590800"/>
        </p:xfrm>
        <a:graphic>
          <a:graphicData uri="http://schemas.openxmlformats.org/presentationml/2006/ole">
            <mc:AlternateContent xmlns:mc="http://schemas.openxmlformats.org/markup-compatibility/2006">
              <mc:Choice xmlns:v="urn:schemas-microsoft-com:vml" Requires="v">
                <p:oleObj spid="_x0000_s15402" name="Equation" r:id="rId3" imgW="2692400" imgH="1308100" progId="Equation.DSMT4">
                  <p:embed/>
                </p:oleObj>
              </mc:Choice>
              <mc:Fallback>
                <p:oleObj name="Equation" r:id="rId3" imgW="2692400" imgH="1308100" progId="Equation.DSMT4">
                  <p:embed/>
                  <p:pic>
                    <p:nvPicPr>
                      <p:cNvPr id="72707" name="Object 3">
                        <a:extLst>
                          <a:ext uri="{FF2B5EF4-FFF2-40B4-BE49-F238E27FC236}">
                            <a16:creationId xmlns:a16="http://schemas.microsoft.com/office/drawing/2014/main" id="{E873852E-9B1B-4E76-91BF-F0CF13FE1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447800"/>
                        <a:ext cx="5334000" cy="2590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2708" name="Picture 4" descr="se11F13">
            <a:extLst>
              <a:ext uri="{FF2B5EF4-FFF2-40B4-BE49-F238E27FC236}">
                <a16:creationId xmlns:a16="http://schemas.microsoft.com/office/drawing/2014/main" id="{4C3CB269-DCBA-4A13-8C76-D6B2749559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1" y="1524000"/>
            <a:ext cx="290036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5">
            <a:extLst>
              <a:ext uri="{FF2B5EF4-FFF2-40B4-BE49-F238E27FC236}">
                <a16:creationId xmlns:a16="http://schemas.microsoft.com/office/drawing/2014/main" id="{C927820A-5F54-4307-82F4-BA50E7B7DB4F}"/>
              </a:ext>
            </a:extLst>
          </p:cNvPr>
          <p:cNvSpPr>
            <a:spLocks noChangeArrowheads="1"/>
          </p:cNvSpPr>
          <p:nvPr/>
        </p:nvSpPr>
        <p:spPr bwMode="auto">
          <a:xfrm>
            <a:off x="6705600" y="4953001"/>
            <a:ext cx="3505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1800" b="1">
                <a:solidFill>
                  <a:srgbClr val="000099"/>
                </a:solidFill>
              </a:rPr>
              <a:t>Figure 11.13: </a:t>
            </a:r>
            <a:r>
              <a:rPr lang="en-US" altLang="en-US" sz="1800">
                <a:solidFill>
                  <a:srgbClr val="000099"/>
                </a:solidFill>
              </a:rPr>
              <a:t>Determining the small-signal output resistance of the class AB circuit of Fig. 11.11.</a:t>
            </a:r>
          </a:p>
        </p:txBody>
      </p:sp>
      <p:sp>
        <p:nvSpPr>
          <p:cNvPr id="72710" name="Rectangle 5">
            <a:extLst>
              <a:ext uri="{FF2B5EF4-FFF2-40B4-BE49-F238E27FC236}">
                <a16:creationId xmlns:a16="http://schemas.microsoft.com/office/drawing/2014/main" id="{477F3FA7-8D43-4710-A523-9A7E1468346F}"/>
              </a:ext>
            </a:extLst>
          </p:cNvPr>
          <p:cNvSpPr>
            <a:spLocks noChangeArrowheads="1"/>
          </p:cNvSpPr>
          <p:nvPr/>
        </p:nvSpPr>
        <p:spPr bwMode="auto">
          <a:xfrm>
            <a:off x="2362200" y="5486401"/>
            <a:ext cx="2514600" cy="396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b="1"/>
              <a:t>Read Example 11.3</a:t>
            </a:r>
            <a:endParaRPr lang="en-US" altLang="en-US" sz="2000"/>
          </a:p>
        </p:txBody>
      </p:sp>
      <p:sp>
        <p:nvSpPr>
          <p:cNvPr id="72711" name="Slide Number Placeholder 6">
            <a:extLst>
              <a:ext uri="{FF2B5EF4-FFF2-40B4-BE49-F238E27FC236}">
                <a16:creationId xmlns:a16="http://schemas.microsoft.com/office/drawing/2014/main" id="{B7DD8B2F-C846-42BF-BA9E-F1293444FABB}"/>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6F99ADAA-8E17-4918-AC0C-2BD41B7798F3}" type="slidenum">
              <a:rPr lang="en-US" altLang="en-US" sz="1400">
                <a:latin typeface="Arial" panose="020B0604020202020204" pitchFamily="34" charset="0"/>
              </a:rPr>
              <a:pPr/>
              <a:t>59</a:t>
            </a:fld>
            <a:endParaRPr lang="en-US" altLang="en-US" sz="1400">
              <a:latin typeface="Arial" panose="020B0604020202020204" pitchFamily="34"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a:extLst>
              <a:ext uri="{FF2B5EF4-FFF2-40B4-BE49-F238E27FC236}">
                <a16:creationId xmlns:a16="http://schemas.microsoft.com/office/drawing/2014/main" id="{5EB98ADF-6415-461E-9964-4625A5564B6B}"/>
              </a:ext>
            </a:extLst>
          </p:cNvPr>
          <p:cNvSpPr>
            <a:spLocks noChangeArrowheads="1"/>
          </p:cNvSpPr>
          <p:nvPr/>
        </p:nvSpPr>
        <p:spPr bwMode="auto">
          <a:xfrm>
            <a:off x="2298701" y="1600200"/>
            <a:ext cx="4149725"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t>Can/tab is normally the collector (BJT)</a:t>
            </a:r>
          </a:p>
        </p:txBody>
      </p:sp>
      <p:sp>
        <p:nvSpPr>
          <p:cNvPr id="10243" name="Rectangle 8">
            <a:extLst>
              <a:ext uri="{FF2B5EF4-FFF2-40B4-BE49-F238E27FC236}">
                <a16:creationId xmlns:a16="http://schemas.microsoft.com/office/drawing/2014/main" id="{F69C154B-AC11-4CA4-923F-259F84B8912D}"/>
              </a:ext>
            </a:extLst>
          </p:cNvPr>
          <p:cNvSpPr>
            <a:spLocks noChangeArrowheads="1"/>
          </p:cNvSpPr>
          <p:nvPr/>
        </p:nvSpPr>
        <p:spPr bwMode="auto">
          <a:xfrm>
            <a:off x="2133601" y="4724400"/>
            <a:ext cx="1300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t>E &amp; B (BJT)</a:t>
            </a:r>
          </a:p>
        </p:txBody>
      </p:sp>
      <p:sp>
        <p:nvSpPr>
          <p:cNvPr id="10244" name="Rectangle 9">
            <a:extLst>
              <a:ext uri="{FF2B5EF4-FFF2-40B4-BE49-F238E27FC236}">
                <a16:creationId xmlns:a16="http://schemas.microsoft.com/office/drawing/2014/main" id="{5494CABD-04E4-485E-95B5-251B9ABC9DA9}"/>
              </a:ext>
            </a:extLst>
          </p:cNvPr>
          <p:cNvSpPr>
            <a:spLocks noChangeArrowheads="1"/>
          </p:cNvSpPr>
          <p:nvPr/>
        </p:nvSpPr>
        <p:spPr bwMode="auto">
          <a:xfrm>
            <a:off x="2362200" y="5105400"/>
            <a:ext cx="681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t>TO-3</a:t>
            </a:r>
          </a:p>
        </p:txBody>
      </p:sp>
      <p:sp>
        <p:nvSpPr>
          <p:cNvPr id="10245" name="Rectangle 10">
            <a:extLst>
              <a:ext uri="{FF2B5EF4-FFF2-40B4-BE49-F238E27FC236}">
                <a16:creationId xmlns:a16="http://schemas.microsoft.com/office/drawing/2014/main" id="{1FE39C4E-6296-425A-96EE-E328DCB22E2D}"/>
              </a:ext>
            </a:extLst>
          </p:cNvPr>
          <p:cNvSpPr>
            <a:spLocks noChangeArrowheads="1"/>
          </p:cNvSpPr>
          <p:nvPr/>
        </p:nvSpPr>
        <p:spPr bwMode="auto">
          <a:xfrm>
            <a:off x="4343400" y="4648201"/>
            <a:ext cx="2514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a:t>One of these may also</a:t>
            </a:r>
          </a:p>
          <a:p>
            <a:pPr eaLnBrk="1" hangingPunct="1"/>
            <a:r>
              <a:rPr lang="en-US" altLang="en-US" sz="2000"/>
              <a:t>be collector (BJT)</a:t>
            </a:r>
          </a:p>
        </p:txBody>
      </p:sp>
      <p:pic>
        <p:nvPicPr>
          <p:cNvPr id="10246" name="Picture 11">
            <a:extLst>
              <a:ext uri="{FF2B5EF4-FFF2-40B4-BE49-F238E27FC236}">
                <a16:creationId xmlns:a16="http://schemas.microsoft.com/office/drawing/2014/main" id="{1E742EB8-096A-412D-977F-910A24FCE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133601"/>
            <a:ext cx="77724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Rectangle 8">
            <a:extLst>
              <a:ext uri="{FF2B5EF4-FFF2-40B4-BE49-F238E27FC236}">
                <a16:creationId xmlns:a16="http://schemas.microsoft.com/office/drawing/2014/main" id="{F5A754E9-FBB5-42F7-8D28-F11B91894E0B}"/>
              </a:ext>
            </a:extLst>
          </p:cNvPr>
          <p:cNvSpPr>
            <a:spLocks noChangeArrowheads="1"/>
          </p:cNvSpPr>
          <p:nvPr/>
        </p:nvSpPr>
        <p:spPr bwMode="auto">
          <a:xfrm>
            <a:off x="4267201" y="533400"/>
            <a:ext cx="3459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3200" b="1"/>
              <a:t>Packaging Schemes</a:t>
            </a:r>
            <a:endParaRPr lang="en-US" altLang="en-US" sz="3200"/>
          </a:p>
        </p:txBody>
      </p:sp>
      <p:cxnSp>
        <p:nvCxnSpPr>
          <p:cNvPr id="10248" name="Straight Arrow Connector 10">
            <a:extLst>
              <a:ext uri="{FF2B5EF4-FFF2-40B4-BE49-F238E27FC236}">
                <a16:creationId xmlns:a16="http://schemas.microsoft.com/office/drawing/2014/main" id="{C85390EB-565E-4761-BF04-0D5B4053647C}"/>
              </a:ext>
            </a:extLst>
          </p:cNvPr>
          <p:cNvCxnSpPr>
            <a:cxnSpLocks noChangeShapeType="1"/>
          </p:cNvCxnSpPr>
          <p:nvPr/>
        </p:nvCxnSpPr>
        <p:spPr bwMode="auto">
          <a:xfrm flipH="1">
            <a:off x="3352800" y="1981200"/>
            <a:ext cx="762000" cy="533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249" name="Straight Arrow Connector 11">
            <a:extLst>
              <a:ext uri="{FF2B5EF4-FFF2-40B4-BE49-F238E27FC236}">
                <a16:creationId xmlns:a16="http://schemas.microsoft.com/office/drawing/2014/main" id="{9AB8BD08-EC5B-4F63-A39A-4D108E873950}"/>
              </a:ext>
            </a:extLst>
          </p:cNvPr>
          <p:cNvCxnSpPr>
            <a:cxnSpLocks noChangeShapeType="1"/>
          </p:cNvCxnSpPr>
          <p:nvPr/>
        </p:nvCxnSpPr>
        <p:spPr bwMode="auto">
          <a:xfrm>
            <a:off x="4800600" y="1981200"/>
            <a:ext cx="106680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250" name="Straight Arrow Connector 13">
            <a:extLst>
              <a:ext uri="{FF2B5EF4-FFF2-40B4-BE49-F238E27FC236}">
                <a16:creationId xmlns:a16="http://schemas.microsoft.com/office/drawing/2014/main" id="{68E8194B-B357-4384-A010-349320A1C25B}"/>
              </a:ext>
            </a:extLst>
          </p:cNvPr>
          <p:cNvCxnSpPr>
            <a:cxnSpLocks noChangeShapeType="1"/>
          </p:cNvCxnSpPr>
          <p:nvPr/>
        </p:nvCxnSpPr>
        <p:spPr bwMode="auto">
          <a:xfrm flipV="1">
            <a:off x="2667000" y="3962400"/>
            <a:ext cx="228600" cy="7620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0251" name="Straight Arrow Connector 15">
            <a:extLst>
              <a:ext uri="{FF2B5EF4-FFF2-40B4-BE49-F238E27FC236}">
                <a16:creationId xmlns:a16="http://schemas.microsoft.com/office/drawing/2014/main" id="{397F9FC8-D4D3-475C-8116-BD4775DF5F91}"/>
              </a:ext>
            </a:extLst>
          </p:cNvPr>
          <p:cNvCxnSpPr>
            <a:cxnSpLocks noChangeShapeType="1"/>
          </p:cNvCxnSpPr>
          <p:nvPr/>
        </p:nvCxnSpPr>
        <p:spPr bwMode="auto">
          <a:xfrm flipH="1" flipV="1">
            <a:off x="5029200" y="4038600"/>
            <a:ext cx="152400" cy="685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0252" name="Rectangle 7">
            <a:extLst>
              <a:ext uri="{FF2B5EF4-FFF2-40B4-BE49-F238E27FC236}">
                <a16:creationId xmlns:a16="http://schemas.microsoft.com/office/drawing/2014/main" id="{2D79658F-A640-4D56-A13A-FBE04213B3EE}"/>
              </a:ext>
            </a:extLst>
          </p:cNvPr>
          <p:cNvSpPr>
            <a:spLocks noChangeArrowheads="1"/>
          </p:cNvSpPr>
          <p:nvPr/>
        </p:nvSpPr>
        <p:spPr bwMode="auto">
          <a:xfrm>
            <a:off x="7467600" y="1905000"/>
            <a:ext cx="1150938"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t>Heat sink</a:t>
            </a:r>
          </a:p>
        </p:txBody>
      </p:sp>
      <p:cxnSp>
        <p:nvCxnSpPr>
          <p:cNvPr id="10253" name="Straight Arrow Connector 17">
            <a:extLst>
              <a:ext uri="{FF2B5EF4-FFF2-40B4-BE49-F238E27FC236}">
                <a16:creationId xmlns:a16="http://schemas.microsoft.com/office/drawing/2014/main" id="{F6224487-2AAC-40E7-A9CF-10A61D322B2B}"/>
              </a:ext>
            </a:extLst>
          </p:cNvPr>
          <p:cNvCxnSpPr>
            <a:cxnSpLocks noChangeShapeType="1"/>
          </p:cNvCxnSpPr>
          <p:nvPr/>
        </p:nvCxnSpPr>
        <p:spPr bwMode="auto">
          <a:xfrm>
            <a:off x="8001000" y="2286000"/>
            <a:ext cx="0" cy="7620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0254" name="Slide Number Placeholder 13">
            <a:extLst>
              <a:ext uri="{FF2B5EF4-FFF2-40B4-BE49-F238E27FC236}">
                <a16:creationId xmlns:a16="http://schemas.microsoft.com/office/drawing/2014/main" id="{0C9A53B6-8093-4813-B1A4-BF8E075DE690}"/>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A1F59DE1-AB59-4E03-B014-8EA8397D7C86}" type="slidenum">
              <a:rPr lang="en-US" altLang="en-US" sz="1400">
                <a:latin typeface="Arial" panose="020B0604020202020204" pitchFamily="34" charset="0"/>
              </a:rPr>
              <a:pPr/>
              <a:t>6</a:t>
            </a:fld>
            <a:endParaRPr lang="en-US" altLang="en-US" sz="1400">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6">
            <a:extLst>
              <a:ext uri="{FF2B5EF4-FFF2-40B4-BE49-F238E27FC236}">
                <a16:creationId xmlns:a16="http://schemas.microsoft.com/office/drawing/2014/main" id="{61383F85-78FA-4D61-A696-C781E5E8D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850" y="1866900"/>
            <a:ext cx="3944938"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2">
            <a:extLst>
              <a:ext uri="{FF2B5EF4-FFF2-40B4-BE49-F238E27FC236}">
                <a16:creationId xmlns:a16="http://schemas.microsoft.com/office/drawing/2014/main" id="{13ECFC35-D1CE-4EEB-A101-F9DA5BD188D4}"/>
              </a:ext>
            </a:extLst>
          </p:cNvPr>
          <p:cNvSpPr>
            <a:spLocks noGrp="1" noChangeArrowheads="1"/>
          </p:cNvSpPr>
          <p:nvPr>
            <p:ph type="title"/>
          </p:nvPr>
        </p:nvSpPr>
        <p:spPr bwMode="auto">
          <a:xfrm>
            <a:off x="2362200" y="152400"/>
            <a:ext cx="7086600" cy="609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11.5. Biasing the Class AB Circuit</a:t>
            </a:r>
          </a:p>
        </p:txBody>
      </p:sp>
      <p:sp>
        <p:nvSpPr>
          <p:cNvPr id="73732" name="Rectangle 3">
            <a:extLst>
              <a:ext uri="{FF2B5EF4-FFF2-40B4-BE49-F238E27FC236}">
                <a16:creationId xmlns:a16="http://schemas.microsoft.com/office/drawing/2014/main" id="{9BF9FE92-3B30-495F-B4CF-46729CD1B039}"/>
              </a:ext>
            </a:extLst>
          </p:cNvPr>
          <p:cNvSpPr>
            <a:spLocks noGrp="1" noChangeArrowheads="1"/>
          </p:cNvSpPr>
          <p:nvPr>
            <p:ph type="body" idx="1"/>
          </p:nvPr>
        </p:nvSpPr>
        <p:spPr bwMode="auto">
          <a:xfrm>
            <a:off x="1828800" y="762000"/>
            <a:ext cx="7239000" cy="2438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1800"/>
              <a:t>Figure 11.14 shows </a:t>
            </a:r>
            <a:r>
              <a:rPr lang="en-US" altLang="en-US" sz="1800">
                <a:solidFill>
                  <a:srgbClr val="FF0000"/>
                </a:solidFill>
              </a:rPr>
              <a:t>class AB circuit</a:t>
            </a:r>
            <a:r>
              <a:rPr lang="en-US" altLang="en-US" sz="1800"/>
              <a:t> with bias voltage </a:t>
            </a:r>
            <a:r>
              <a:rPr lang="en-US" altLang="en-US" sz="1800" i="1"/>
              <a:t>V</a:t>
            </a:r>
            <a:r>
              <a:rPr lang="en-US" altLang="en-US" sz="1800" i="1" baseline="-25000"/>
              <a:t>BB</a:t>
            </a:r>
            <a:r>
              <a:rPr lang="en-US" altLang="en-US" sz="1800"/>
              <a:t>.</a:t>
            </a:r>
          </a:p>
          <a:p>
            <a:pPr eaLnBrk="1" hangingPunct="1"/>
            <a:r>
              <a:rPr lang="en-US" altLang="en-US" sz="1800"/>
              <a:t>Constant current </a:t>
            </a:r>
            <a:r>
              <a:rPr lang="en-US" altLang="en-US" sz="1800" i="1">
                <a:solidFill>
                  <a:srgbClr val="FF0000"/>
                </a:solidFill>
              </a:rPr>
              <a:t>I</a:t>
            </a:r>
            <a:r>
              <a:rPr lang="en-US" altLang="en-US" sz="1800" i="1" baseline="-25000">
                <a:solidFill>
                  <a:srgbClr val="FF0000"/>
                </a:solidFill>
              </a:rPr>
              <a:t>BIAS</a:t>
            </a:r>
            <a:r>
              <a:rPr lang="en-US" altLang="en-US" sz="1800">
                <a:solidFill>
                  <a:srgbClr val="FF0000"/>
                </a:solidFill>
              </a:rPr>
              <a:t> is passed through pair of diodes</a:t>
            </a:r>
            <a:r>
              <a:rPr lang="en-US" altLang="en-US" sz="1800"/>
              <a:t> </a:t>
            </a:r>
            <a:r>
              <a:rPr lang="en-US" altLang="en-US" sz="1800" i="1"/>
              <a:t>D</a:t>
            </a:r>
            <a:r>
              <a:rPr lang="en-US" altLang="en-US" sz="1800" baseline="-25000"/>
              <a:t>1</a:t>
            </a:r>
            <a:r>
              <a:rPr lang="en-US" altLang="en-US" sz="1800"/>
              <a:t> and </a:t>
            </a:r>
            <a:r>
              <a:rPr lang="en-US" altLang="en-US" sz="1800" i="1"/>
              <a:t>D</a:t>
            </a:r>
            <a:r>
              <a:rPr lang="en-US" altLang="en-US" sz="1800" baseline="-25000"/>
              <a:t>2</a:t>
            </a:r>
            <a:r>
              <a:rPr lang="en-US" altLang="en-US" sz="1800"/>
              <a:t>.</a:t>
            </a:r>
          </a:p>
          <a:p>
            <a:pPr eaLnBrk="1" hangingPunct="1"/>
            <a:r>
              <a:rPr lang="en-US" altLang="en-US" sz="1800"/>
              <a:t>In circuits that supply large amounts of power, the </a:t>
            </a:r>
            <a:r>
              <a:rPr lang="en-US" altLang="en-US" sz="1800">
                <a:solidFill>
                  <a:srgbClr val="FF0000"/>
                </a:solidFill>
              </a:rPr>
              <a:t>output transistors are large-geometry devices.</a:t>
            </a:r>
          </a:p>
          <a:p>
            <a:pPr eaLnBrk="1" hangingPunct="1"/>
            <a:r>
              <a:rPr lang="en-US" altLang="en-US" sz="1800"/>
              <a:t>Biasing diodes, however, </a:t>
            </a:r>
            <a:r>
              <a:rPr lang="en-US" altLang="en-US" sz="1800">
                <a:solidFill>
                  <a:srgbClr val="FF0000"/>
                </a:solidFill>
              </a:rPr>
              <a:t>need not be large.</a:t>
            </a:r>
          </a:p>
          <a:p>
            <a:pPr eaLnBrk="1" hangingPunct="1">
              <a:buFont typeface="Wingdings" panose="05000000000000000000" pitchFamily="2" charset="2"/>
              <a:buNone/>
            </a:pPr>
            <a:endParaRPr lang="en-US" altLang="en-US" sz="1800">
              <a:solidFill>
                <a:srgbClr val="FF0000"/>
              </a:solidFill>
            </a:endParaRPr>
          </a:p>
        </p:txBody>
      </p:sp>
      <p:sp>
        <p:nvSpPr>
          <p:cNvPr id="73733" name="Rectangle 5">
            <a:extLst>
              <a:ext uri="{FF2B5EF4-FFF2-40B4-BE49-F238E27FC236}">
                <a16:creationId xmlns:a16="http://schemas.microsoft.com/office/drawing/2014/main" id="{19DE1685-E7FB-49AB-B33C-B1D123143015}"/>
              </a:ext>
            </a:extLst>
          </p:cNvPr>
          <p:cNvSpPr>
            <a:spLocks noChangeArrowheads="1"/>
          </p:cNvSpPr>
          <p:nvPr/>
        </p:nvSpPr>
        <p:spPr bwMode="auto">
          <a:xfrm>
            <a:off x="1752600" y="5638801"/>
            <a:ext cx="8610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1800" b="1">
                <a:solidFill>
                  <a:srgbClr val="000099"/>
                </a:solidFill>
              </a:rPr>
              <a:t>Figure 11.14: </a:t>
            </a:r>
            <a:r>
              <a:rPr lang="en-US" altLang="en-US" sz="1800">
                <a:solidFill>
                  <a:srgbClr val="000099"/>
                </a:solidFill>
              </a:rPr>
              <a:t>A class AB output stage utilizing diodes for biasing.  If the junction area of the output devices, </a:t>
            </a:r>
            <a:r>
              <a:rPr lang="en-US" altLang="en-US" sz="1800" i="1">
                <a:solidFill>
                  <a:srgbClr val="000099"/>
                </a:solidFill>
              </a:rPr>
              <a:t>Q</a:t>
            </a:r>
            <a:r>
              <a:rPr lang="en-US" altLang="en-US" sz="1800" i="1" baseline="-25000">
                <a:solidFill>
                  <a:srgbClr val="000099"/>
                </a:solidFill>
              </a:rPr>
              <a:t>N</a:t>
            </a:r>
            <a:r>
              <a:rPr lang="en-US" altLang="en-US" sz="1800">
                <a:solidFill>
                  <a:srgbClr val="000099"/>
                </a:solidFill>
              </a:rPr>
              <a:t> and </a:t>
            </a:r>
            <a:r>
              <a:rPr lang="en-US" altLang="en-US" sz="1800" i="1">
                <a:solidFill>
                  <a:srgbClr val="000099"/>
                </a:solidFill>
              </a:rPr>
              <a:t>Q</a:t>
            </a:r>
            <a:r>
              <a:rPr lang="en-US" altLang="en-US" sz="1800" i="1" baseline="-25000">
                <a:solidFill>
                  <a:srgbClr val="000099"/>
                </a:solidFill>
              </a:rPr>
              <a:t>P</a:t>
            </a:r>
            <a:r>
              <a:rPr lang="en-US" altLang="en-US" sz="1800">
                <a:solidFill>
                  <a:srgbClr val="000099"/>
                </a:solidFill>
              </a:rPr>
              <a:t>, is n-times that of the biasing devices </a:t>
            </a:r>
            <a:r>
              <a:rPr lang="en-US" altLang="en-US" sz="1800" i="1">
                <a:solidFill>
                  <a:srgbClr val="000099"/>
                </a:solidFill>
              </a:rPr>
              <a:t>D</a:t>
            </a:r>
            <a:r>
              <a:rPr lang="en-US" altLang="en-US" sz="1800" baseline="-25000">
                <a:solidFill>
                  <a:srgbClr val="000099"/>
                </a:solidFill>
              </a:rPr>
              <a:t>1</a:t>
            </a:r>
            <a:r>
              <a:rPr lang="en-US" altLang="en-US" sz="1800">
                <a:solidFill>
                  <a:srgbClr val="000099"/>
                </a:solidFill>
              </a:rPr>
              <a:t> and </a:t>
            </a:r>
            <a:r>
              <a:rPr lang="en-US" altLang="en-US" sz="1800" i="1">
                <a:solidFill>
                  <a:srgbClr val="000099"/>
                </a:solidFill>
              </a:rPr>
              <a:t>D</a:t>
            </a:r>
            <a:r>
              <a:rPr lang="en-US" altLang="en-US" sz="1800" baseline="-25000">
                <a:solidFill>
                  <a:srgbClr val="000099"/>
                </a:solidFill>
              </a:rPr>
              <a:t>2</a:t>
            </a:r>
            <a:r>
              <a:rPr lang="en-US" altLang="en-US" sz="1800">
                <a:solidFill>
                  <a:srgbClr val="000099"/>
                </a:solidFill>
              </a:rPr>
              <a:t>, a quiescent current </a:t>
            </a:r>
            <a:r>
              <a:rPr lang="en-US" altLang="en-US" sz="1800" i="1">
                <a:solidFill>
                  <a:srgbClr val="000099"/>
                </a:solidFill>
              </a:rPr>
              <a:t>I</a:t>
            </a:r>
            <a:r>
              <a:rPr lang="en-US" altLang="en-US" sz="1800" i="1" baseline="-25000">
                <a:solidFill>
                  <a:srgbClr val="000099"/>
                </a:solidFill>
              </a:rPr>
              <a:t>Q</a:t>
            </a:r>
            <a:r>
              <a:rPr lang="en-US" altLang="en-US" sz="1800">
                <a:solidFill>
                  <a:srgbClr val="000099"/>
                </a:solidFill>
              </a:rPr>
              <a:t> = </a:t>
            </a:r>
            <a:r>
              <a:rPr lang="en-US" altLang="en-US" sz="1800" i="1">
                <a:solidFill>
                  <a:srgbClr val="000099"/>
                </a:solidFill>
              </a:rPr>
              <a:t>nI</a:t>
            </a:r>
            <a:r>
              <a:rPr lang="en-US" altLang="en-US" sz="1800" i="1" baseline="-25000">
                <a:solidFill>
                  <a:srgbClr val="000099"/>
                </a:solidFill>
              </a:rPr>
              <a:t>BIAS</a:t>
            </a:r>
            <a:r>
              <a:rPr lang="en-US" altLang="en-US" sz="1800">
                <a:solidFill>
                  <a:srgbClr val="000099"/>
                </a:solidFill>
              </a:rPr>
              <a:t> flows in the output devices.</a:t>
            </a:r>
          </a:p>
        </p:txBody>
      </p:sp>
      <p:sp>
        <p:nvSpPr>
          <p:cNvPr id="73734" name="Text Box 5">
            <a:extLst>
              <a:ext uri="{FF2B5EF4-FFF2-40B4-BE49-F238E27FC236}">
                <a16:creationId xmlns:a16="http://schemas.microsoft.com/office/drawing/2014/main" id="{45DACFBB-B07F-420F-B7ED-27F0F4312549}"/>
              </a:ext>
            </a:extLst>
          </p:cNvPr>
          <p:cNvSpPr txBox="1">
            <a:spLocks noChangeArrowheads="1"/>
          </p:cNvSpPr>
          <p:nvPr/>
        </p:nvSpPr>
        <p:spPr bwMode="auto">
          <a:xfrm>
            <a:off x="1905000" y="2667000"/>
            <a:ext cx="27446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zh-CN" sz="2000">
                <a:ea typeface="宋体" panose="02010600030101010101" pitchFamily="2" charset="-122"/>
              </a:rPr>
              <a:t>The diode biasing has an</a:t>
            </a:r>
          </a:p>
          <a:p>
            <a:pPr eaLnBrk="1" hangingPunct="1"/>
            <a:r>
              <a:rPr lang="en-US" altLang="zh-CN" sz="2000">
                <a:ea typeface="宋体" panose="02010600030101010101" pitchFamily="2" charset="-122"/>
              </a:rPr>
              <a:t>Important advantage:</a:t>
            </a:r>
          </a:p>
          <a:p>
            <a:pPr eaLnBrk="1" hangingPunct="1"/>
            <a:r>
              <a:rPr lang="en-US" altLang="zh-CN" sz="2000">
                <a:solidFill>
                  <a:srgbClr val="FF0000"/>
                </a:solidFill>
                <a:ea typeface="宋体" panose="02010600030101010101" pitchFamily="2" charset="-122"/>
              </a:rPr>
              <a:t>Thermal stabilization of </a:t>
            </a:r>
          </a:p>
          <a:p>
            <a:pPr eaLnBrk="1" hangingPunct="1"/>
            <a:r>
              <a:rPr lang="en-US" altLang="zh-CN" sz="2000">
                <a:solidFill>
                  <a:srgbClr val="FF0000"/>
                </a:solidFill>
                <a:ea typeface="宋体" panose="02010600030101010101" pitchFamily="2" charset="-122"/>
              </a:rPr>
              <a:t>Quiescent current</a:t>
            </a:r>
          </a:p>
          <a:p>
            <a:pPr eaLnBrk="1" hangingPunct="1"/>
            <a:endParaRPr lang="en-US" altLang="zh-CN" sz="2000">
              <a:ea typeface="宋体" panose="02010600030101010101" pitchFamily="2" charset="-122"/>
            </a:endParaRPr>
          </a:p>
          <a:p>
            <a:pPr eaLnBrk="1" hangingPunct="1"/>
            <a:endParaRPr lang="en-US" altLang="zh-CN" sz="2000">
              <a:ea typeface="宋体" panose="02010600030101010101" pitchFamily="2" charset="-122"/>
            </a:endParaRPr>
          </a:p>
        </p:txBody>
      </p:sp>
      <p:sp>
        <p:nvSpPr>
          <p:cNvPr id="73735" name="Slide Number Placeholder 6">
            <a:extLst>
              <a:ext uri="{FF2B5EF4-FFF2-40B4-BE49-F238E27FC236}">
                <a16:creationId xmlns:a16="http://schemas.microsoft.com/office/drawing/2014/main" id="{E153D61F-0D48-4278-A58F-DF924BF43C6E}"/>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48F406EF-9A0F-4FC0-AD19-0CEE63CCB4C6}" type="slidenum">
              <a:rPr lang="en-US" altLang="en-US" sz="1400">
                <a:latin typeface="Arial" panose="020B0604020202020204" pitchFamily="34" charset="0"/>
              </a:rPr>
              <a:pPr/>
              <a:t>60</a:t>
            </a:fld>
            <a:endParaRPr lang="en-US" altLang="en-US" sz="1400">
              <a:latin typeface="Arial" panose="020B0604020202020204" pitchFamily="34" charset="0"/>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descr="sedr42021_1415">
            <a:extLst>
              <a:ext uri="{FF2B5EF4-FFF2-40B4-BE49-F238E27FC236}">
                <a16:creationId xmlns:a16="http://schemas.microsoft.com/office/drawing/2014/main" id="{CE156C86-D606-402D-9F12-D8B2094A8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1238" y="762000"/>
            <a:ext cx="4576762"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2">
            <a:extLst>
              <a:ext uri="{FF2B5EF4-FFF2-40B4-BE49-F238E27FC236}">
                <a16:creationId xmlns:a16="http://schemas.microsoft.com/office/drawing/2014/main" id="{551AFD4E-EA13-457F-A344-9A389FDB7BB8}"/>
              </a:ext>
            </a:extLst>
          </p:cNvPr>
          <p:cNvSpPr>
            <a:spLocks noGrp="1" noChangeArrowheads="1"/>
          </p:cNvSpPr>
          <p:nvPr>
            <p:ph type="title"/>
          </p:nvPr>
        </p:nvSpPr>
        <p:spPr bwMode="auto">
          <a:xfrm>
            <a:off x="2362200" y="152400"/>
            <a:ext cx="6781800" cy="533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11.5.2. Biasing Using the V</a:t>
            </a:r>
            <a:r>
              <a:rPr lang="en-US" altLang="en-US" sz="3200" baseline="-25000"/>
              <a:t>BE</a:t>
            </a:r>
            <a:r>
              <a:rPr lang="en-US" altLang="en-US" sz="3200"/>
              <a:t> Multiplier</a:t>
            </a:r>
          </a:p>
        </p:txBody>
      </p:sp>
      <p:graphicFrame>
        <p:nvGraphicFramePr>
          <p:cNvPr id="74756" name="Object 4">
            <a:extLst>
              <a:ext uri="{FF2B5EF4-FFF2-40B4-BE49-F238E27FC236}">
                <a16:creationId xmlns:a16="http://schemas.microsoft.com/office/drawing/2014/main" id="{CB2B38EC-B33C-41A9-9AFE-1BC4C5FA9BC8}"/>
              </a:ext>
            </a:extLst>
          </p:cNvPr>
          <p:cNvGraphicFramePr>
            <a:graphicFrameLocks noGrp="1" noChangeAspect="1"/>
          </p:cNvGraphicFramePr>
          <p:nvPr>
            <p:ph idx="1"/>
          </p:nvPr>
        </p:nvGraphicFramePr>
        <p:xfrm>
          <a:off x="1828801" y="1143001"/>
          <a:ext cx="4665663" cy="4092575"/>
        </p:xfrm>
        <a:graphic>
          <a:graphicData uri="http://schemas.openxmlformats.org/presentationml/2006/ole">
            <mc:AlternateContent xmlns:mc="http://schemas.openxmlformats.org/markup-compatibility/2006">
              <mc:Choice xmlns:v="urn:schemas-microsoft-com:vml" Requires="v">
                <p:oleObj spid="_x0000_s16426" name="Equation" r:id="rId5" imgW="2476500" imgH="2171700" progId="Equation.DSMT4">
                  <p:embed/>
                </p:oleObj>
              </mc:Choice>
              <mc:Fallback>
                <p:oleObj name="Equation" r:id="rId5" imgW="2476500" imgH="2171700" progId="Equation.DSMT4">
                  <p:embed/>
                  <p:pic>
                    <p:nvPicPr>
                      <p:cNvPr id="74756" name="Object 4">
                        <a:extLst>
                          <a:ext uri="{FF2B5EF4-FFF2-40B4-BE49-F238E27FC236}">
                            <a16:creationId xmlns:a16="http://schemas.microsoft.com/office/drawing/2014/main" id="{CB2B38EC-B33C-41A9-9AFE-1BC4C5FA9B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1" y="1143001"/>
                        <a:ext cx="4665663" cy="4092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7" name="Rectangle 6">
            <a:extLst>
              <a:ext uri="{FF2B5EF4-FFF2-40B4-BE49-F238E27FC236}">
                <a16:creationId xmlns:a16="http://schemas.microsoft.com/office/drawing/2014/main" id="{9A3ABC33-7901-4515-85C4-63A1C5129ABB}"/>
              </a:ext>
            </a:extLst>
          </p:cNvPr>
          <p:cNvSpPr>
            <a:spLocks noChangeArrowheads="1"/>
          </p:cNvSpPr>
          <p:nvPr/>
        </p:nvSpPr>
        <p:spPr bwMode="auto">
          <a:xfrm>
            <a:off x="2011364" y="5638801"/>
            <a:ext cx="6065837" cy="39687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a:t>Circuit simply multiplies V</a:t>
            </a:r>
            <a:r>
              <a:rPr lang="en-US" altLang="en-US" sz="2000" baseline="-25000"/>
              <a:t>BE1</a:t>
            </a:r>
            <a:r>
              <a:rPr lang="en-US" altLang="en-US" sz="2000"/>
              <a:t> by the factor (1+ R</a:t>
            </a:r>
            <a:r>
              <a:rPr lang="en-US" altLang="en-US" sz="2000" baseline="-25000"/>
              <a:t>2</a:t>
            </a:r>
            <a:r>
              <a:rPr lang="en-US" altLang="en-US" sz="2000"/>
              <a:t>/R</a:t>
            </a:r>
            <a:r>
              <a:rPr lang="en-US" altLang="en-US" sz="2000" baseline="-25000"/>
              <a:t>1</a:t>
            </a:r>
            <a:r>
              <a:rPr lang="en-US" altLang="en-US" sz="2000"/>
              <a:t>)</a:t>
            </a:r>
          </a:p>
        </p:txBody>
      </p:sp>
      <p:sp>
        <p:nvSpPr>
          <p:cNvPr id="74758" name="Rectangle 7">
            <a:extLst>
              <a:ext uri="{FF2B5EF4-FFF2-40B4-BE49-F238E27FC236}">
                <a16:creationId xmlns:a16="http://schemas.microsoft.com/office/drawing/2014/main" id="{B538E71B-736B-4C41-94AD-2E9C04162AB1}"/>
              </a:ext>
            </a:extLst>
          </p:cNvPr>
          <p:cNvSpPr>
            <a:spLocks noChangeArrowheads="1"/>
          </p:cNvSpPr>
          <p:nvPr/>
        </p:nvSpPr>
        <p:spPr bwMode="auto">
          <a:xfrm>
            <a:off x="6781800" y="4648201"/>
            <a:ext cx="373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1800" b="1">
                <a:solidFill>
                  <a:srgbClr val="000099"/>
                </a:solidFill>
              </a:rPr>
              <a:t>Figure 11.15</a:t>
            </a:r>
            <a:r>
              <a:rPr lang="en-US" altLang="en-US" sz="1800">
                <a:solidFill>
                  <a:srgbClr val="000099"/>
                </a:solidFill>
              </a:rPr>
              <a:t> A class AB output stage utilizing a V</a:t>
            </a:r>
            <a:r>
              <a:rPr lang="en-US" altLang="en-US" sz="1800" baseline="-25000">
                <a:solidFill>
                  <a:srgbClr val="000099"/>
                </a:solidFill>
              </a:rPr>
              <a:t>BE</a:t>
            </a:r>
            <a:r>
              <a:rPr lang="en-US" altLang="en-US" sz="1800">
                <a:solidFill>
                  <a:srgbClr val="000099"/>
                </a:solidFill>
              </a:rPr>
              <a:t> multiplier for biasing</a:t>
            </a:r>
          </a:p>
        </p:txBody>
      </p:sp>
      <p:sp>
        <p:nvSpPr>
          <p:cNvPr id="74759" name="Slide Number Placeholder 8">
            <a:extLst>
              <a:ext uri="{FF2B5EF4-FFF2-40B4-BE49-F238E27FC236}">
                <a16:creationId xmlns:a16="http://schemas.microsoft.com/office/drawing/2014/main" id="{3A32A2CD-D9B8-4DE3-B06E-FCB9EF29BCC3}"/>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4BD7A157-4646-45BF-BADE-A3F59C83F56C}" type="slidenum">
              <a:rPr lang="en-US" altLang="en-US" sz="1400">
                <a:latin typeface="Arial" panose="020B0604020202020204" pitchFamily="34" charset="0"/>
              </a:rPr>
              <a:pPr/>
              <a:t>61</a:t>
            </a:fld>
            <a:endParaRPr lang="en-US" altLang="en-US" sz="1400">
              <a:latin typeface="Arial" panose="020B0604020202020204" pitchFamily="34" charset="0"/>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a:extLst>
              <a:ext uri="{FF2B5EF4-FFF2-40B4-BE49-F238E27FC236}">
                <a16:creationId xmlns:a16="http://schemas.microsoft.com/office/drawing/2014/main" id="{DBFD6A74-2959-4AEE-84A8-086E067031D4}"/>
              </a:ext>
            </a:extLst>
          </p:cNvPr>
          <p:cNvSpPr>
            <a:spLocks noChangeArrowheads="1"/>
          </p:cNvSpPr>
          <p:nvPr/>
        </p:nvSpPr>
        <p:spPr bwMode="auto">
          <a:xfrm>
            <a:off x="1752600" y="5638801"/>
            <a:ext cx="4419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000" b="1"/>
              <a:t>Figure 11.16: </a:t>
            </a:r>
            <a:r>
              <a:rPr lang="en-US" altLang="en-US" sz="2000"/>
              <a:t>A discrete-circuit class AB output stage with a potentiometer used in the V</a:t>
            </a:r>
            <a:r>
              <a:rPr lang="en-US" altLang="en-US" sz="2000" baseline="-25000"/>
              <a:t>BE</a:t>
            </a:r>
            <a:r>
              <a:rPr lang="en-US" altLang="en-US" sz="2000"/>
              <a:t> multiplier.</a:t>
            </a:r>
          </a:p>
        </p:txBody>
      </p:sp>
      <p:pic>
        <p:nvPicPr>
          <p:cNvPr id="76803" name="Picture 6">
            <a:extLst>
              <a:ext uri="{FF2B5EF4-FFF2-40B4-BE49-F238E27FC236}">
                <a16:creationId xmlns:a16="http://schemas.microsoft.com/office/drawing/2014/main" id="{01EDB2DF-F38B-47F9-8859-DB69808D0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838200"/>
            <a:ext cx="441960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Rectangle 6">
            <a:extLst>
              <a:ext uri="{FF2B5EF4-FFF2-40B4-BE49-F238E27FC236}">
                <a16:creationId xmlns:a16="http://schemas.microsoft.com/office/drawing/2014/main" id="{DF507EB7-5EB4-4DED-9976-B27F0DA303F8}"/>
              </a:ext>
            </a:extLst>
          </p:cNvPr>
          <p:cNvSpPr>
            <a:spLocks noChangeArrowheads="1"/>
          </p:cNvSpPr>
          <p:nvPr/>
        </p:nvSpPr>
        <p:spPr bwMode="auto">
          <a:xfrm>
            <a:off x="6172200" y="990601"/>
            <a:ext cx="3886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a:solidFill>
                  <a:srgbClr val="000099"/>
                </a:solidFill>
              </a:rPr>
              <a:t>In IC design it is relatively easy to control accurately the ratio of two resistances. In discrete circuit</a:t>
            </a:r>
          </a:p>
          <a:p>
            <a:pPr eaLnBrk="1" hangingPunct="1"/>
            <a:r>
              <a:rPr lang="en-US" altLang="en-US" sz="2000">
                <a:solidFill>
                  <a:srgbClr val="000099"/>
                </a:solidFill>
              </a:rPr>
              <a:t>design, a potentiometer can be used, as shown in Fig. 11.16, and is manually set to produce the desired value of </a:t>
            </a:r>
            <a:r>
              <a:rPr lang="en-US" altLang="en-US" sz="2000" i="1">
                <a:solidFill>
                  <a:srgbClr val="000099"/>
                </a:solidFill>
              </a:rPr>
              <a:t>I</a:t>
            </a:r>
            <a:r>
              <a:rPr lang="en-US" altLang="en-US" sz="2000" i="1" baseline="-25000">
                <a:solidFill>
                  <a:srgbClr val="000099"/>
                </a:solidFill>
              </a:rPr>
              <a:t>Q</a:t>
            </a:r>
            <a:r>
              <a:rPr lang="en-US" altLang="en-US" sz="2000" i="1">
                <a:solidFill>
                  <a:srgbClr val="000099"/>
                </a:solidFill>
              </a:rPr>
              <a:t>.</a:t>
            </a:r>
            <a:endParaRPr lang="en-US" altLang="en-US" sz="2000">
              <a:solidFill>
                <a:srgbClr val="000099"/>
              </a:solidFill>
            </a:endParaRPr>
          </a:p>
        </p:txBody>
      </p:sp>
      <p:sp>
        <p:nvSpPr>
          <p:cNvPr id="76805" name="Slide Number Placeholder 7">
            <a:extLst>
              <a:ext uri="{FF2B5EF4-FFF2-40B4-BE49-F238E27FC236}">
                <a16:creationId xmlns:a16="http://schemas.microsoft.com/office/drawing/2014/main" id="{106E4B45-ED04-4EAF-A4D1-C941290A80ED}"/>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04FCBD6B-B9BD-4C19-888F-D3362382A05B}" type="slidenum">
              <a:rPr lang="en-US" altLang="en-US" sz="1400">
                <a:latin typeface="Arial" panose="020B0604020202020204" pitchFamily="34" charset="0"/>
              </a:rPr>
              <a:pPr/>
              <a:t>62</a:t>
            </a:fld>
            <a:endParaRPr lang="en-US" altLang="en-US" sz="1400">
              <a:latin typeface="Arial" panose="020B0604020202020204" pitchFamily="34" charset="0"/>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a:extLst>
              <a:ext uri="{FF2B5EF4-FFF2-40B4-BE49-F238E27FC236}">
                <a16:creationId xmlns:a16="http://schemas.microsoft.com/office/drawing/2014/main" id="{A7E97E4A-62AA-4103-870F-B89007641C0A}"/>
              </a:ext>
            </a:extLst>
          </p:cNvPr>
          <p:cNvSpPr>
            <a:spLocks noChangeArrowheads="1"/>
          </p:cNvSpPr>
          <p:nvPr/>
        </p:nvSpPr>
        <p:spPr bwMode="auto">
          <a:xfrm>
            <a:off x="2379664" y="685801"/>
            <a:ext cx="2200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400" b="1"/>
              <a:t>Quick Summary</a:t>
            </a:r>
            <a:endParaRPr lang="en-US" altLang="en-US" sz="2400"/>
          </a:p>
        </p:txBody>
      </p:sp>
      <p:sp>
        <p:nvSpPr>
          <p:cNvPr id="77827" name="Rectangle 4">
            <a:extLst>
              <a:ext uri="{FF2B5EF4-FFF2-40B4-BE49-F238E27FC236}">
                <a16:creationId xmlns:a16="http://schemas.microsoft.com/office/drawing/2014/main" id="{F8278D2E-F318-41B3-AF85-4B74EA1DD152}"/>
              </a:ext>
            </a:extLst>
          </p:cNvPr>
          <p:cNvSpPr>
            <a:spLocks noChangeArrowheads="1"/>
          </p:cNvSpPr>
          <p:nvPr/>
        </p:nvSpPr>
        <p:spPr bwMode="auto">
          <a:xfrm>
            <a:off x="2209800" y="2362201"/>
            <a:ext cx="7772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b="1"/>
              <a:t>Class AB amplifier (2 BJTs):</a:t>
            </a:r>
          </a:p>
          <a:p>
            <a:pPr eaLnBrk="1" hangingPunct="1"/>
            <a:r>
              <a:rPr lang="en-US" altLang="en-US" sz="2000"/>
              <a:t>Characteristic performance: Conducts over &gt;1/2 </a:t>
            </a:r>
            <a:r>
              <a:rPr lang="en-US" altLang="en-US" sz="2000" i="1"/>
              <a:t>v</a:t>
            </a:r>
            <a:r>
              <a:rPr lang="en-US" altLang="en-US" sz="2000" i="1" baseline="-25000"/>
              <a:t>i</a:t>
            </a:r>
            <a:r>
              <a:rPr lang="en-US" altLang="en-US" sz="2000" i="1"/>
              <a:t> </a:t>
            </a:r>
            <a:r>
              <a:rPr lang="en-US" altLang="en-US" sz="2000"/>
              <a:t>cycle (each BJT).</a:t>
            </a:r>
          </a:p>
          <a:p>
            <a:pPr eaLnBrk="1" hangingPunct="1"/>
            <a:r>
              <a:rPr lang="en-US" altLang="en-US" sz="2000"/>
              <a:t>Advantage: Reduced THD over Class B.</a:t>
            </a:r>
          </a:p>
          <a:p>
            <a:pPr eaLnBrk="1" hangingPunct="1"/>
            <a:r>
              <a:rPr lang="en-US" altLang="en-US" sz="2000"/>
              <a:t>Disadvantage: Increased power dissipation over Class B.</a:t>
            </a:r>
          </a:p>
        </p:txBody>
      </p:sp>
      <p:sp>
        <p:nvSpPr>
          <p:cNvPr id="77828" name="Rectangle 3">
            <a:extLst>
              <a:ext uri="{FF2B5EF4-FFF2-40B4-BE49-F238E27FC236}">
                <a16:creationId xmlns:a16="http://schemas.microsoft.com/office/drawing/2014/main" id="{FAE1A251-5B82-4226-BE46-B3B2D108CD60}"/>
              </a:ext>
            </a:extLst>
          </p:cNvPr>
          <p:cNvSpPr>
            <a:spLocks noChangeArrowheads="1"/>
          </p:cNvSpPr>
          <p:nvPr/>
        </p:nvSpPr>
        <p:spPr bwMode="auto">
          <a:xfrm>
            <a:off x="2286000" y="1219200"/>
            <a:ext cx="7620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a:t>Class AB operation is a compromise mode:</a:t>
            </a:r>
          </a:p>
          <a:p>
            <a:pPr eaLnBrk="1" hangingPunct="1"/>
            <a:r>
              <a:rPr lang="en-US" altLang="en-US" sz="2000"/>
              <a:t>1. Delivering better linearity than class B, with reduced efficiency.</a:t>
            </a:r>
          </a:p>
          <a:p>
            <a:pPr eaLnBrk="1" hangingPunct="1"/>
            <a:r>
              <a:rPr lang="en-US" altLang="en-US" sz="2000"/>
              <a:t>2. Delivering better efficiency than class A, with reduced linearity</a:t>
            </a:r>
          </a:p>
        </p:txBody>
      </p:sp>
      <p:sp>
        <p:nvSpPr>
          <p:cNvPr id="77829" name="Rectangle 4">
            <a:extLst>
              <a:ext uri="{FF2B5EF4-FFF2-40B4-BE49-F238E27FC236}">
                <a16:creationId xmlns:a16="http://schemas.microsoft.com/office/drawing/2014/main" id="{3C0C80BB-56BB-4B6D-8992-D59BCD3B6B12}"/>
              </a:ext>
            </a:extLst>
          </p:cNvPr>
          <p:cNvSpPr>
            <a:spLocks noChangeArrowheads="1"/>
          </p:cNvSpPr>
          <p:nvPr/>
        </p:nvSpPr>
        <p:spPr bwMode="auto">
          <a:xfrm>
            <a:off x="2209800" y="4098926"/>
            <a:ext cx="7391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dirty="0"/>
              <a:t>ADVANTAGE:</a:t>
            </a:r>
          </a:p>
          <a:p>
            <a:pPr eaLnBrk="1" hangingPunct="1"/>
            <a:r>
              <a:rPr lang="en-US" altLang="en-US" sz="2000" dirty="0"/>
              <a:t>Class AB operation improves on Class B linearity.</a:t>
            </a:r>
          </a:p>
          <a:p>
            <a:pPr eaLnBrk="1" hangingPunct="1"/>
            <a:r>
              <a:rPr lang="en-US" altLang="en-US" sz="2000" dirty="0"/>
              <a:t>Power conversion efficiency similar to Class B</a:t>
            </a:r>
          </a:p>
          <a:p>
            <a:pPr eaLnBrk="1" hangingPunct="1"/>
            <a:r>
              <a:rPr lang="en-US" altLang="en-US" sz="2000" dirty="0"/>
              <a:t>DISADVANTAGES:</a:t>
            </a:r>
          </a:p>
          <a:p>
            <a:pPr eaLnBrk="1" hangingPunct="1"/>
            <a:r>
              <a:rPr lang="en-US" altLang="en-US" sz="2000" dirty="0"/>
              <a:t>1. Emitter resistors absorb output power.</a:t>
            </a:r>
          </a:p>
          <a:p>
            <a:pPr eaLnBrk="1" hangingPunct="1"/>
            <a:r>
              <a:rPr lang="en-US" altLang="en-US" sz="2000" dirty="0"/>
              <a:t>2. Power dissipation for low signal levels higher than Class B.</a:t>
            </a:r>
          </a:p>
        </p:txBody>
      </p:sp>
      <p:sp>
        <p:nvSpPr>
          <p:cNvPr id="77830" name="Slide Number Placeholder 5">
            <a:extLst>
              <a:ext uri="{FF2B5EF4-FFF2-40B4-BE49-F238E27FC236}">
                <a16:creationId xmlns:a16="http://schemas.microsoft.com/office/drawing/2014/main" id="{1DEBD240-C42D-4883-941F-B844D4246963}"/>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7935D626-3815-42CD-B2AE-92ED8D02C074}" type="slidenum">
              <a:rPr lang="en-US" altLang="en-US" sz="1400">
                <a:latin typeface="Arial" panose="020B0604020202020204" pitchFamily="34" charset="0"/>
              </a:rPr>
              <a:pPr/>
              <a:t>63</a:t>
            </a:fld>
            <a:endParaRPr lang="en-US" altLang="en-US" sz="1400">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72EF838-55BB-4F73-BD04-36D5B0D08C2A}"/>
              </a:ext>
            </a:extLst>
          </p:cNvPr>
          <p:cNvSpPr>
            <a:spLocks noGrp="1" noChangeArrowheads="1"/>
          </p:cNvSpPr>
          <p:nvPr>
            <p:ph type="title"/>
          </p:nvPr>
        </p:nvSpPr>
        <p:spPr bwMode="auto">
          <a:xfrm>
            <a:off x="2362200" y="152400"/>
            <a:ext cx="36576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11.7. Power BJT’s</a:t>
            </a:r>
          </a:p>
        </p:txBody>
      </p:sp>
      <p:sp>
        <p:nvSpPr>
          <p:cNvPr id="78851" name="Rectangle 3">
            <a:extLst>
              <a:ext uri="{FF2B5EF4-FFF2-40B4-BE49-F238E27FC236}">
                <a16:creationId xmlns:a16="http://schemas.microsoft.com/office/drawing/2014/main" id="{B4CD2500-37BD-481C-BBFE-ABB0C5E4B87F}"/>
              </a:ext>
            </a:extLst>
          </p:cNvPr>
          <p:cNvSpPr>
            <a:spLocks noGrp="1" noChangeArrowheads="1"/>
          </p:cNvSpPr>
          <p:nvPr>
            <p:ph type="body" idx="1"/>
          </p:nvPr>
        </p:nvSpPr>
        <p:spPr bwMode="auto">
          <a:xfrm>
            <a:off x="1905000" y="1447800"/>
            <a:ext cx="7772400" cy="4800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b="1"/>
              <a:t>11.7.1. Junction Temperature</a:t>
            </a:r>
          </a:p>
          <a:p>
            <a:pPr lvl="1" eaLnBrk="1" hangingPunct="1"/>
            <a:r>
              <a:rPr lang="en-US" altLang="en-US"/>
              <a:t>150</a:t>
            </a:r>
            <a:r>
              <a:rPr lang="en-US" altLang="en-US" baseline="30000"/>
              <a:t>O</a:t>
            </a:r>
            <a:r>
              <a:rPr lang="en-US" altLang="en-US"/>
              <a:t>C to 200</a:t>
            </a:r>
            <a:r>
              <a:rPr lang="en-US" altLang="en-US" baseline="30000"/>
              <a:t>O</a:t>
            </a:r>
            <a:r>
              <a:rPr lang="en-US" altLang="en-US"/>
              <a:t>C</a:t>
            </a:r>
          </a:p>
          <a:p>
            <a:pPr eaLnBrk="1" hangingPunct="1"/>
            <a:r>
              <a:rPr lang="en-US" altLang="en-US" b="1"/>
              <a:t>11.7.2. Thermal Resistance </a:t>
            </a:r>
            <a:r>
              <a:rPr lang="en-US" altLang="en-US" b="1" i="1">
                <a:latin typeface="Symbol" panose="05050102010706020507" pitchFamily="18" charset="2"/>
              </a:rPr>
              <a:t>q</a:t>
            </a:r>
            <a:r>
              <a:rPr lang="en-US" altLang="en-US" b="1" i="1" baseline="-25000"/>
              <a:t>JA</a:t>
            </a:r>
            <a:endParaRPr lang="en-US" altLang="en-US" b="1"/>
          </a:p>
          <a:p>
            <a:pPr lvl="1" eaLnBrk="1" hangingPunct="1"/>
            <a:r>
              <a:rPr lang="en-US" altLang="en-US">
                <a:solidFill>
                  <a:srgbClr val="FF0000"/>
                </a:solidFill>
              </a:rPr>
              <a:t>(eq11.69)</a:t>
            </a:r>
            <a:r>
              <a:rPr lang="en-US" altLang="en-US"/>
              <a:t> </a:t>
            </a:r>
            <a:r>
              <a:rPr lang="en-US" altLang="en-US" i="1"/>
              <a:t>T</a:t>
            </a:r>
            <a:r>
              <a:rPr lang="en-US" altLang="en-US" i="1" baseline="-25000"/>
              <a:t>J</a:t>
            </a:r>
            <a:r>
              <a:rPr lang="en-US" altLang="en-US"/>
              <a:t> – </a:t>
            </a:r>
            <a:r>
              <a:rPr lang="en-US" altLang="en-US" i="1"/>
              <a:t>T</a:t>
            </a:r>
            <a:r>
              <a:rPr lang="en-US" altLang="en-US" i="1" baseline="-25000"/>
              <a:t>A</a:t>
            </a:r>
            <a:r>
              <a:rPr lang="en-US" altLang="en-US"/>
              <a:t> = </a:t>
            </a:r>
            <a:r>
              <a:rPr lang="en-US" altLang="en-US" i="1">
                <a:latin typeface="Symbol" panose="05050102010706020507" pitchFamily="18" charset="2"/>
              </a:rPr>
              <a:t>q</a:t>
            </a:r>
            <a:r>
              <a:rPr lang="en-US" altLang="en-US" i="1" baseline="-25000"/>
              <a:t>JA</a:t>
            </a:r>
            <a:r>
              <a:rPr lang="en-US" altLang="en-US" i="1"/>
              <a:t>P</a:t>
            </a:r>
            <a:r>
              <a:rPr lang="en-US" altLang="en-US" i="1" baseline="-25000"/>
              <a:t>D</a:t>
            </a:r>
          </a:p>
          <a:p>
            <a:pPr eaLnBrk="1" hangingPunct="1"/>
            <a:r>
              <a:rPr lang="en-US" altLang="en-US" b="1"/>
              <a:t>11.7.3. Power Dissipation Versus Temperature</a:t>
            </a:r>
          </a:p>
          <a:p>
            <a:pPr lvl="1" eaLnBrk="1" hangingPunct="1"/>
            <a:r>
              <a:rPr lang="en-US" altLang="en-US"/>
              <a:t>One must examine </a:t>
            </a:r>
            <a:r>
              <a:rPr lang="en-US" altLang="en-US" b="1">
                <a:solidFill>
                  <a:srgbClr val="3333FF"/>
                </a:solidFill>
              </a:rPr>
              <a:t>power-derating curve</a:t>
            </a:r>
            <a:r>
              <a:rPr lang="en-US" altLang="en-US"/>
              <a:t>.</a:t>
            </a:r>
          </a:p>
          <a:p>
            <a:pPr eaLnBrk="1" hangingPunct="1"/>
            <a:r>
              <a:rPr lang="en-US" altLang="en-US" b="1"/>
              <a:t>11.7.4. Transistor Case and Heat Sink</a:t>
            </a:r>
          </a:p>
          <a:p>
            <a:pPr lvl="1" eaLnBrk="1" hangingPunct="1"/>
            <a:r>
              <a:rPr lang="en-US" altLang="en-US">
                <a:solidFill>
                  <a:srgbClr val="FF0000"/>
                </a:solidFill>
              </a:rPr>
              <a:t>(eq11.72)</a:t>
            </a:r>
            <a:r>
              <a:rPr lang="en-US" altLang="en-US"/>
              <a:t> </a:t>
            </a:r>
            <a:r>
              <a:rPr lang="en-US" altLang="en-US" i="1">
                <a:latin typeface="Symbol" panose="05050102010706020507" pitchFamily="18" charset="2"/>
              </a:rPr>
              <a:t>q</a:t>
            </a:r>
            <a:r>
              <a:rPr lang="en-US" altLang="en-US" i="1" baseline="-25000"/>
              <a:t>JA</a:t>
            </a:r>
            <a:r>
              <a:rPr lang="en-US" altLang="en-US"/>
              <a:t> = </a:t>
            </a:r>
            <a:r>
              <a:rPr lang="en-US" altLang="en-US" i="1">
                <a:latin typeface="Symbol" panose="05050102010706020507" pitchFamily="18" charset="2"/>
              </a:rPr>
              <a:t>q</a:t>
            </a:r>
            <a:r>
              <a:rPr lang="en-US" altLang="en-US" i="1" baseline="-25000"/>
              <a:t>JC</a:t>
            </a:r>
            <a:r>
              <a:rPr lang="en-US" altLang="en-US"/>
              <a:t> + </a:t>
            </a:r>
            <a:r>
              <a:rPr lang="en-US" altLang="en-US" i="1">
                <a:latin typeface="Symbol" panose="05050102010706020507" pitchFamily="18" charset="2"/>
              </a:rPr>
              <a:t>q</a:t>
            </a:r>
            <a:r>
              <a:rPr lang="en-US" altLang="en-US" i="1" baseline="-25000"/>
              <a:t>CA</a:t>
            </a:r>
            <a:endParaRPr lang="en-US" altLang="en-US"/>
          </a:p>
        </p:txBody>
      </p:sp>
      <p:pic>
        <p:nvPicPr>
          <p:cNvPr id="78852" name="Picture 4">
            <a:extLst>
              <a:ext uri="{FF2B5EF4-FFF2-40B4-BE49-F238E27FC236}">
                <a16:creationId xmlns:a16="http://schemas.microsoft.com/office/drawing/2014/main" id="{0FC2E1CA-3518-4F15-9C60-A2DCBD476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1" y="685801"/>
            <a:ext cx="27336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Rectangle 4">
            <a:extLst>
              <a:ext uri="{FF2B5EF4-FFF2-40B4-BE49-F238E27FC236}">
                <a16:creationId xmlns:a16="http://schemas.microsoft.com/office/drawing/2014/main" id="{0AF988E0-7652-4B52-AD25-1EF0BA592A47}"/>
              </a:ext>
            </a:extLst>
          </p:cNvPr>
          <p:cNvSpPr>
            <a:spLocks noChangeArrowheads="1"/>
          </p:cNvSpPr>
          <p:nvPr/>
        </p:nvSpPr>
        <p:spPr bwMode="auto">
          <a:xfrm>
            <a:off x="6858000" y="2209800"/>
            <a:ext cx="3581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1800">
                <a:solidFill>
                  <a:srgbClr val="000099"/>
                </a:solidFill>
              </a:rPr>
              <a:t>Figure 11.23 Electrical equivalent circuit of the thermal conduction</a:t>
            </a:r>
          </a:p>
          <a:p>
            <a:pPr algn="ctr" eaLnBrk="1" hangingPunct="1"/>
            <a:r>
              <a:rPr lang="en-US" altLang="en-US" sz="1800">
                <a:solidFill>
                  <a:srgbClr val="000099"/>
                </a:solidFill>
              </a:rPr>
              <a:t>process;</a:t>
            </a:r>
          </a:p>
        </p:txBody>
      </p:sp>
      <p:sp>
        <p:nvSpPr>
          <p:cNvPr id="78854" name="Rectangle 5">
            <a:extLst>
              <a:ext uri="{FF2B5EF4-FFF2-40B4-BE49-F238E27FC236}">
                <a16:creationId xmlns:a16="http://schemas.microsoft.com/office/drawing/2014/main" id="{DCABD1EF-2B37-467B-9567-29E521DC8EEE}"/>
              </a:ext>
            </a:extLst>
          </p:cNvPr>
          <p:cNvSpPr>
            <a:spLocks noChangeArrowheads="1"/>
          </p:cNvSpPr>
          <p:nvPr/>
        </p:nvSpPr>
        <p:spPr bwMode="auto">
          <a:xfrm>
            <a:off x="2540000" y="5562600"/>
            <a:ext cx="30988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400" b="1"/>
              <a:t> Read Example 11.7</a:t>
            </a:r>
            <a:endParaRPr lang="en-US" altLang="en-US" sz="2400"/>
          </a:p>
        </p:txBody>
      </p:sp>
      <p:sp>
        <p:nvSpPr>
          <p:cNvPr id="78855" name="Slide Number Placeholder 6">
            <a:extLst>
              <a:ext uri="{FF2B5EF4-FFF2-40B4-BE49-F238E27FC236}">
                <a16:creationId xmlns:a16="http://schemas.microsoft.com/office/drawing/2014/main" id="{6E054CCB-B326-40B3-92EA-49E3458AB8FF}"/>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79D73EC6-211D-4A99-A211-BF1878415446}" type="slidenum">
              <a:rPr lang="en-US" altLang="en-US" sz="1400">
                <a:latin typeface="Arial" panose="020B0604020202020204" pitchFamily="34" charset="0"/>
              </a:rPr>
              <a:pPr/>
              <a:t>64</a:t>
            </a:fld>
            <a:endParaRPr lang="en-US" altLang="en-US" sz="1400">
              <a:latin typeface="Arial" panose="020B0604020202020204" pitchFamily="34" charset="0"/>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descr="se11F25">
            <a:extLst>
              <a:ext uri="{FF2B5EF4-FFF2-40B4-BE49-F238E27FC236}">
                <a16:creationId xmlns:a16="http://schemas.microsoft.com/office/drawing/2014/main" id="{D7EA894D-0522-4B65-A52E-3793B2953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47800"/>
            <a:ext cx="41910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Rectangle 5">
            <a:extLst>
              <a:ext uri="{FF2B5EF4-FFF2-40B4-BE49-F238E27FC236}">
                <a16:creationId xmlns:a16="http://schemas.microsoft.com/office/drawing/2014/main" id="{D4C51F13-2B00-47BB-9D9C-CD4F3F00DA57}"/>
              </a:ext>
            </a:extLst>
          </p:cNvPr>
          <p:cNvSpPr>
            <a:spLocks noChangeArrowheads="1"/>
          </p:cNvSpPr>
          <p:nvPr/>
        </p:nvSpPr>
        <p:spPr bwMode="auto">
          <a:xfrm>
            <a:off x="1752600" y="4419601"/>
            <a:ext cx="86868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000" b="1"/>
              <a:t>Figure 11.25: </a:t>
            </a:r>
            <a:r>
              <a:rPr lang="en-US" altLang="en-US" sz="2000"/>
              <a:t>The popular TO3 package for power transistors. The case is metal with a diameter of about 2.2 cm; the outside dimension of the “seating plane” is about 4 cm. The seating plane has two holes for screws to bolt it to a heat sink. The collector is electrically connected to the case. Therefore an electrically insulating but thermally conducting spacer is used between the transistor case and the “heat sink.”</a:t>
            </a:r>
          </a:p>
        </p:txBody>
      </p:sp>
      <p:sp>
        <p:nvSpPr>
          <p:cNvPr id="79876" name="Slide Number Placeholder 3">
            <a:extLst>
              <a:ext uri="{FF2B5EF4-FFF2-40B4-BE49-F238E27FC236}">
                <a16:creationId xmlns:a16="http://schemas.microsoft.com/office/drawing/2014/main" id="{5AD06068-8E23-4271-8A20-37F19060D0AC}"/>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6DCADDBF-8ACB-4C01-9B80-D0DA12795263}" type="slidenum">
              <a:rPr lang="en-US" altLang="en-US" sz="1400">
                <a:latin typeface="Arial" panose="020B0604020202020204" pitchFamily="34" charset="0"/>
              </a:rPr>
              <a:pPr/>
              <a:t>65</a:t>
            </a:fld>
            <a:endParaRPr lang="en-US" altLang="en-US" sz="1400">
              <a:latin typeface="Arial" panose="020B0604020202020204" pitchFamily="34"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descr="se11F26">
            <a:extLst>
              <a:ext uri="{FF2B5EF4-FFF2-40B4-BE49-F238E27FC236}">
                <a16:creationId xmlns:a16="http://schemas.microsoft.com/office/drawing/2014/main" id="{557C7FC9-7479-436D-AC34-D8B3EE9D6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41148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Rectangle 5">
            <a:extLst>
              <a:ext uri="{FF2B5EF4-FFF2-40B4-BE49-F238E27FC236}">
                <a16:creationId xmlns:a16="http://schemas.microsoft.com/office/drawing/2014/main" id="{7D1A7A42-2494-4C83-98CA-65286B80A2A9}"/>
              </a:ext>
            </a:extLst>
          </p:cNvPr>
          <p:cNvSpPr>
            <a:spLocks noChangeArrowheads="1"/>
          </p:cNvSpPr>
          <p:nvPr/>
        </p:nvSpPr>
        <p:spPr bwMode="auto">
          <a:xfrm>
            <a:off x="1752600" y="5486401"/>
            <a:ext cx="419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1800" b="1">
                <a:solidFill>
                  <a:srgbClr val="000099"/>
                </a:solidFill>
              </a:rPr>
              <a:t>Figure 11.26: </a:t>
            </a:r>
            <a:r>
              <a:rPr lang="en-US" altLang="en-US" sz="1800">
                <a:solidFill>
                  <a:srgbClr val="000099"/>
                </a:solidFill>
              </a:rPr>
              <a:t>Electrical analog of the thermal conduction process when a heat sink is utilized.</a:t>
            </a:r>
          </a:p>
        </p:txBody>
      </p:sp>
      <p:sp>
        <p:nvSpPr>
          <p:cNvPr id="80902" name="Slide Number Placeholder 5">
            <a:extLst>
              <a:ext uri="{FF2B5EF4-FFF2-40B4-BE49-F238E27FC236}">
                <a16:creationId xmlns:a16="http://schemas.microsoft.com/office/drawing/2014/main" id="{496C7CC3-24D1-49C6-B507-676AEA50D6CB}"/>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E1783C9A-1CA1-40F9-B5B9-185D83F8EE58}" type="slidenum">
              <a:rPr lang="en-US" altLang="en-US" sz="1400">
                <a:latin typeface="Arial" panose="020B0604020202020204" pitchFamily="34" charset="0"/>
              </a:rPr>
              <a:pPr/>
              <a:t>66</a:t>
            </a:fld>
            <a:endParaRPr lang="en-US" altLang="en-US" sz="1400">
              <a:latin typeface="Arial" panose="020B0604020202020204" pitchFamily="34"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93E161D6-05C2-4224-98D2-A5F59BD85138}"/>
              </a:ext>
            </a:extLst>
          </p:cNvPr>
          <p:cNvSpPr>
            <a:spLocks noGrp="1" noChangeArrowheads="1"/>
          </p:cNvSpPr>
          <p:nvPr>
            <p:ph type="title"/>
          </p:nvPr>
        </p:nvSpPr>
        <p:spPr bwMode="auto">
          <a:xfrm>
            <a:off x="2362200" y="152400"/>
            <a:ext cx="71628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11.7.5. The BJT Safe Operating Area (SOA)</a:t>
            </a:r>
          </a:p>
        </p:txBody>
      </p:sp>
      <p:sp>
        <p:nvSpPr>
          <p:cNvPr id="81923" name="Rectangle 3">
            <a:extLst>
              <a:ext uri="{FF2B5EF4-FFF2-40B4-BE49-F238E27FC236}">
                <a16:creationId xmlns:a16="http://schemas.microsoft.com/office/drawing/2014/main" id="{8FAC3ECE-CE49-4DC7-B21C-369A2AE184A1}"/>
              </a:ext>
            </a:extLst>
          </p:cNvPr>
          <p:cNvSpPr>
            <a:spLocks noGrp="1" noChangeArrowheads="1"/>
          </p:cNvSpPr>
          <p:nvPr>
            <p:ph type="body" idx="1"/>
          </p:nvPr>
        </p:nvSpPr>
        <p:spPr bwMode="auto">
          <a:xfrm>
            <a:off x="2209800" y="1905000"/>
            <a:ext cx="8001000" cy="4038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p>
            <a:pPr eaLnBrk="1" hangingPunct="1"/>
            <a:r>
              <a:rPr lang="en-US" altLang="en-US"/>
              <a:t>The </a:t>
            </a:r>
            <a:r>
              <a:rPr lang="en-US" altLang="en-US">
                <a:solidFill>
                  <a:srgbClr val="FF0000"/>
                </a:solidFill>
              </a:rPr>
              <a:t>maximum allowable current </a:t>
            </a:r>
            <a:r>
              <a:rPr lang="en-US" altLang="en-US" i="1">
                <a:solidFill>
                  <a:srgbClr val="FF0000"/>
                </a:solidFill>
              </a:rPr>
              <a:t>I</a:t>
            </a:r>
            <a:r>
              <a:rPr lang="en-US" altLang="en-US" i="1" baseline="-25000">
                <a:solidFill>
                  <a:srgbClr val="FF0000"/>
                </a:solidFill>
              </a:rPr>
              <a:t>CMax</a:t>
            </a:r>
            <a:r>
              <a:rPr lang="en-US" altLang="en-US"/>
              <a:t>.  Exceeding this current on a continuous basis can result in melting the wires that bond the device to the package terminals.</a:t>
            </a:r>
          </a:p>
          <a:p>
            <a:pPr eaLnBrk="1" hangingPunct="1"/>
            <a:r>
              <a:rPr lang="en-US" altLang="en-US"/>
              <a:t>The maximum power dissipation hyperbola.  This is the locus of the points for which </a:t>
            </a:r>
            <a:r>
              <a:rPr lang="en-US" altLang="en-US" i="1"/>
              <a:t>v</a:t>
            </a:r>
            <a:r>
              <a:rPr lang="en-US" altLang="en-US" i="1" baseline="-25000"/>
              <a:t>CE</a:t>
            </a:r>
            <a:r>
              <a:rPr lang="en-US" altLang="en-US" i="1"/>
              <a:t>i</a:t>
            </a:r>
            <a:r>
              <a:rPr lang="en-US" altLang="en-US" i="1" baseline="-25000"/>
              <a:t>C</a:t>
            </a:r>
            <a:r>
              <a:rPr lang="en-US" altLang="en-US"/>
              <a:t> = </a:t>
            </a:r>
            <a:r>
              <a:rPr lang="en-US" altLang="en-US" i="1"/>
              <a:t>P</a:t>
            </a:r>
            <a:r>
              <a:rPr lang="en-US" altLang="en-US" i="1" baseline="-25000"/>
              <a:t>Dmax</a:t>
            </a:r>
            <a:r>
              <a:rPr lang="en-US" altLang="en-US"/>
              <a:t> (at </a:t>
            </a:r>
            <a:r>
              <a:rPr lang="en-US" altLang="en-US" i="1"/>
              <a:t>T</a:t>
            </a:r>
            <a:r>
              <a:rPr lang="en-US" altLang="en-US" i="1" baseline="-25000"/>
              <a:t>C</a:t>
            </a:r>
            <a:r>
              <a:rPr lang="en-US" altLang="en-US" baseline="-25000"/>
              <a:t>0</a:t>
            </a:r>
            <a:r>
              <a:rPr lang="en-US" altLang="en-US"/>
              <a:t>).  For temperatures </a:t>
            </a:r>
            <a:r>
              <a:rPr lang="en-US" altLang="en-US" i="1"/>
              <a:t>T</a:t>
            </a:r>
            <a:r>
              <a:rPr lang="en-US" altLang="en-US" i="1" baseline="-25000"/>
              <a:t>C</a:t>
            </a:r>
            <a:r>
              <a:rPr lang="en-US" altLang="en-US"/>
              <a:t> &gt; </a:t>
            </a:r>
            <a:r>
              <a:rPr lang="en-US" altLang="en-US" i="1"/>
              <a:t>T</a:t>
            </a:r>
            <a:r>
              <a:rPr lang="en-US" altLang="en-US" i="1" baseline="-25000"/>
              <a:t>C</a:t>
            </a:r>
            <a:r>
              <a:rPr lang="en-US" altLang="en-US" baseline="-25000"/>
              <a:t>0</a:t>
            </a:r>
            <a:r>
              <a:rPr lang="en-US" altLang="en-US"/>
              <a:t>, </a:t>
            </a:r>
            <a:r>
              <a:rPr lang="en-US" altLang="en-US">
                <a:solidFill>
                  <a:srgbClr val="FF0000"/>
                </a:solidFill>
              </a:rPr>
              <a:t>the power derating curves described in Section 11.7.4 should be used to obtain the applicable </a:t>
            </a:r>
            <a:r>
              <a:rPr lang="en-US" altLang="en-US" i="1">
                <a:solidFill>
                  <a:srgbClr val="FF0000"/>
                </a:solidFill>
              </a:rPr>
              <a:t>P</a:t>
            </a:r>
            <a:r>
              <a:rPr lang="en-US" altLang="en-US" i="1" baseline="-25000">
                <a:solidFill>
                  <a:srgbClr val="FF0000"/>
                </a:solidFill>
              </a:rPr>
              <a:t>Dmax</a:t>
            </a:r>
            <a:r>
              <a:rPr lang="en-US" altLang="en-US"/>
              <a:t> and thus a correspondingly lower hyperbola.</a:t>
            </a:r>
          </a:p>
        </p:txBody>
      </p:sp>
      <p:sp>
        <p:nvSpPr>
          <p:cNvPr id="81924" name="Slide Number Placeholder 3">
            <a:extLst>
              <a:ext uri="{FF2B5EF4-FFF2-40B4-BE49-F238E27FC236}">
                <a16:creationId xmlns:a16="http://schemas.microsoft.com/office/drawing/2014/main" id="{1E43BCC7-9D90-4793-8147-92B8CF8879AF}"/>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AEB33691-D67B-4CF0-9481-A75AB18F23E8}" type="slidenum">
              <a:rPr lang="en-US" altLang="en-US" sz="1400">
                <a:latin typeface="Arial" panose="020B0604020202020204" pitchFamily="34" charset="0"/>
              </a:rPr>
              <a:pPr/>
              <a:t>67</a:t>
            </a:fld>
            <a:endParaRPr lang="en-US" altLang="en-US" sz="1400">
              <a:latin typeface="Arial" panose="020B0604020202020204" pitchFamily="34" charset="0"/>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CB3FEB15-0D98-4AF7-9912-D0C0487C9F82}"/>
              </a:ext>
            </a:extLst>
          </p:cNvPr>
          <p:cNvSpPr txBox="1">
            <a:spLocks noChangeArrowheads="1"/>
          </p:cNvSpPr>
          <p:nvPr/>
        </p:nvSpPr>
        <p:spPr bwMode="auto">
          <a:xfrm>
            <a:off x="2209800" y="1905000"/>
            <a:ext cx="8001000" cy="4038600"/>
          </a:xfrm>
          <a:prstGeom prst="rect">
            <a:avLst/>
          </a:prstGeom>
          <a:solidFill>
            <a:srgbClr val="FFFFFF"/>
          </a:solidFill>
          <a:ln>
            <a:miter lim="800000"/>
            <a:headEnd/>
            <a:tailEnd/>
          </a:ln>
        </p:spPr>
        <p:txBody>
          <a:bodyPr/>
          <a:lstStyle/>
          <a:p>
            <a:pPr marL="342900" indent="-342900">
              <a:spcBef>
                <a:spcPct val="20000"/>
              </a:spcBef>
              <a:buFont typeface="Wingdings" pitchFamily="2" charset="2"/>
              <a:buChar char="§"/>
              <a:defRPr/>
            </a:pPr>
            <a:r>
              <a:rPr lang="en-US" sz="2400" kern="0" dirty="0"/>
              <a:t>The second-breakdown limit.  Second breakdown is a phenomenon that results because </a:t>
            </a:r>
            <a:r>
              <a:rPr lang="en-US" sz="2400" kern="0" dirty="0">
                <a:solidFill>
                  <a:srgbClr val="FF0000"/>
                </a:solidFill>
              </a:rPr>
              <a:t>current flow across the emitter-base junction is not uniform.</a:t>
            </a:r>
            <a:r>
              <a:rPr lang="en-US" sz="2400" kern="0" dirty="0"/>
              <a:t>  Rather, the current density is greatest near the periphery of the junction.</a:t>
            </a:r>
          </a:p>
          <a:p>
            <a:pPr marL="742950" lvl="1" indent="-285750">
              <a:spcBef>
                <a:spcPct val="20000"/>
              </a:spcBef>
              <a:buFont typeface="Wingdings" pitchFamily="2" charset="2"/>
              <a:buChar char="§"/>
              <a:defRPr/>
            </a:pPr>
            <a:r>
              <a:rPr lang="en-US" sz="2400" kern="0" dirty="0"/>
              <a:t>Hot Spots</a:t>
            </a:r>
          </a:p>
          <a:p>
            <a:pPr marL="742950" lvl="1" indent="-285750">
              <a:spcBef>
                <a:spcPct val="20000"/>
              </a:spcBef>
              <a:buFont typeface="Wingdings" pitchFamily="2" charset="2"/>
              <a:buChar char="§"/>
              <a:defRPr/>
            </a:pPr>
            <a:r>
              <a:rPr lang="en-US" sz="2400" kern="0" dirty="0"/>
              <a:t>Thermal Runaway</a:t>
            </a:r>
          </a:p>
          <a:p>
            <a:pPr marL="342900" indent="-342900">
              <a:spcBef>
                <a:spcPct val="20000"/>
              </a:spcBef>
              <a:buFont typeface="Wingdings" pitchFamily="2" charset="2"/>
              <a:buChar char="§"/>
              <a:defRPr/>
            </a:pPr>
            <a:r>
              <a:rPr lang="en-US" sz="2400" kern="0" dirty="0"/>
              <a:t>The </a:t>
            </a:r>
            <a:r>
              <a:rPr lang="en-US" sz="2400" kern="0" dirty="0">
                <a:solidFill>
                  <a:srgbClr val="FF0000"/>
                </a:solidFill>
              </a:rPr>
              <a:t>collector-to-emitter breakdown voltage (</a:t>
            </a:r>
            <a:r>
              <a:rPr lang="en-US" sz="2400" i="1" kern="0" dirty="0">
                <a:solidFill>
                  <a:srgbClr val="FF0000"/>
                </a:solidFill>
              </a:rPr>
              <a:t>BV</a:t>
            </a:r>
            <a:r>
              <a:rPr lang="en-US" sz="2400" i="1" kern="0" baseline="-25000" dirty="0">
                <a:solidFill>
                  <a:srgbClr val="FF0000"/>
                </a:solidFill>
              </a:rPr>
              <a:t>CEO</a:t>
            </a:r>
            <a:r>
              <a:rPr lang="en-US" sz="2400" kern="0" dirty="0">
                <a:solidFill>
                  <a:srgbClr val="FF0000"/>
                </a:solidFill>
              </a:rPr>
              <a:t>).</a:t>
            </a:r>
          </a:p>
        </p:txBody>
      </p:sp>
      <p:sp>
        <p:nvSpPr>
          <p:cNvPr id="8" name="Rectangle 2">
            <a:extLst>
              <a:ext uri="{FF2B5EF4-FFF2-40B4-BE49-F238E27FC236}">
                <a16:creationId xmlns:a16="http://schemas.microsoft.com/office/drawing/2014/main" id="{887EA368-C233-4E80-81A9-6FDD83C7113F}"/>
              </a:ext>
            </a:extLst>
          </p:cNvPr>
          <p:cNvSpPr txBox="1">
            <a:spLocks noChangeArrowheads="1"/>
          </p:cNvSpPr>
          <p:nvPr/>
        </p:nvSpPr>
        <p:spPr bwMode="auto">
          <a:xfrm>
            <a:off x="2362200" y="152400"/>
            <a:ext cx="7162800" cy="1295400"/>
          </a:xfrm>
          <a:prstGeom prst="rect">
            <a:avLst/>
          </a:prstGeom>
          <a:solidFill>
            <a:srgbClr val="FFFFFF"/>
          </a:solidFill>
          <a:ln>
            <a:miter lim="800000"/>
            <a:headEnd/>
            <a:tailEnd/>
          </a:ln>
        </p:spPr>
        <p:txBody>
          <a:bodyPr anchor="ctr"/>
          <a:lstStyle/>
          <a:p>
            <a:pPr algn="ctr" eaLnBrk="1" hangingPunct="1">
              <a:defRPr/>
            </a:pPr>
            <a:r>
              <a:rPr lang="en-US" sz="3200" kern="0">
                <a:solidFill>
                  <a:schemeClr val="tx2"/>
                </a:solidFill>
                <a:latin typeface="+mj-lt"/>
                <a:ea typeface="+mj-ea"/>
                <a:cs typeface="+mj-cs"/>
              </a:rPr>
              <a:t>11.7.5.</a:t>
            </a:r>
            <a:r>
              <a:rPr lang="en-US" sz="3200" b="1" kern="0">
                <a:solidFill>
                  <a:schemeClr val="tx2"/>
                </a:solidFill>
                <a:latin typeface="+mj-lt"/>
                <a:ea typeface="+mj-ea"/>
                <a:cs typeface="+mj-cs"/>
              </a:rPr>
              <a:t> The BJT Safe Operating Area (SOA)</a:t>
            </a:r>
            <a:endParaRPr lang="en-US" sz="3200" b="1" kern="0" dirty="0">
              <a:solidFill>
                <a:schemeClr val="tx2"/>
              </a:solidFill>
              <a:latin typeface="+mj-lt"/>
              <a:ea typeface="+mj-ea"/>
              <a:cs typeface="+mj-cs"/>
            </a:endParaRPr>
          </a:p>
        </p:txBody>
      </p:sp>
      <p:sp>
        <p:nvSpPr>
          <p:cNvPr id="82948" name="Slide Number Placeholder 8">
            <a:extLst>
              <a:ext uri="{FF2B5EF4-FFF2-40B4-BE49-F238E27FC236}">
                <a16:creationId xmlns:a16="http://schemas.microsoft.com/office/drawing/2014/main" id="{168BD222-E833-423C-9F17-2852D9DBAE12}"/>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731F1C0D-F73A-4A9C-BC51-8DEB8BB5C058}" type="slidenum">
              <a:rPr lang="en-US" altLang="en-US" sz="1400">
                <a:latin typeface="Arial" panose="020B0604020202020204" pitchFamily="34" charset="0"/>
              </a:rPr>
              <a:pPr/>
              <a:t>68</a:t>
            </a:fld>
            <a:endParaRPr lang="en-US" altLang="en-US" sz="1400">
              <a:latin typeface="Arial" panose="020B0604020202020204" pitchFamily="34"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descr="se11F29">
            <a:extLst>
              <a:ext uri="{FF2B5EF4-FFF2-40B4-BE49-F238E27FC236}">
                <a16:creationId xmlns:a16="http://schemas.microsoft.com/office/drawing/2014/main" id="{472E1892-B918-4269-BD35-9E310D793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143000"/>
            <a:ext cx="6934200"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Rectangle 5">
            <a:extLst>
              <a:ext uri="{FF2B5EF4-FFF2-40B4-BE49-F238E27FC236}">
                <a16:creationId xmlns:a16="http://schemas.microsoft.com/office/drawing/2014/main" id="{B3D2CB69-500C-4CDB-9F23-4C6089133B6F}"/>
              </a:ext>
            </a:extLst>
          </p:cNvPr>
          <p:cNvSpPr>
            <a:spLocks noChangeArrowheads="1"/>
          </p:cNvSpPr>
          <p:nvPr/>
        </p:nvSpPr>
        <p:spPr bwMode="auto">
          <a:xfrm>
            <a:off x="1752600" y="5638801"/>
            <a:ext cx="868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000" b="1"/>
              <a:t>Figure 11.29: </a:t>
            </a:r>
            <a:r>
              <a:rPr lang="en-US" altLang="en-US" sz="2000"/>
              <a:t>Safe operating area (SOA) of a BJT.</a:t>
            </a:r>
          </a:p>
        </p:txBody>
      </p:sp>
      <p:sp>
        <p:nvSpPr>
          <p:cNvPr id="83972" name="Slide Number Placeholder 3">
            <a:extLst>
              <a:ext uri="{FF2B5EF4-FFF2-40B4-BE49-F238E27FC236}">
                <a16:creationId xmlns:a16="http://schemas.microsoft.com/office/drawing/2014/main" id="{F07130DE-E74D-493C-BE6B-4A16FBC91E48}"/>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3AD45AB8-B173-43A7-9737-872B3CE2E1BE}" type="slidenum">
              <a:rPr lang="en-US" altLang="en-US" sz="1400">
                <a:latin typeface="Arial" panose="020B0604020202020204" pitchFamily="34" charset="0"/>
              </a:rPr>
              <a:pPr/>
              <a:t>69</a:t>
            </a:fld>
            <a:endParaRPr lang="en-US" altLang="en-US" sz="1400">
              <a:latin typeface="Arial" panose="020B0604020202020204" pitchFamily="34"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CDAB8325-3218-4576-97BC-8C812C5D8514}"/>
              </a:ext>
            </a:extLst>
          </p:cNvPr>
          <p:cNvSpPr>
            <a:spLocks noChangeArrowheads="1"/>
          </p:cNvSpPr>
          <p:nvPr/>
        </p:nvSpPr>
        <p:spPr bwMode="auto">
          <a:xfrm>
            <a:off x="3810001" y="457200"/>
            <a:ext cx="3459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3200" b="1"/>
              <a:t>Packaging Schemes</a:t>
            </a:r>
            <a:endParaRPr lang="en-US" altLang="en-US" sz="3200"/>
          </a:p>
        </p:txBody>
      </p:sp>
      <p:pic>
        <p:nvPicPr>
          <p:cNvPr id="12291" name="Picture 2">
            <a:extLst>
              <a:ext uri="{FF2B5EF4-FFF2-40B4-BE49-F238E27FC236}">
                <a16:creationId xmlns:a16="http://schemas.microsoft.com/office/drawing/2014/main" id="{44EB1250-830E-44D3-904E-713BAECC2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041400"/>
            <a:ext cx="3124200"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3">
            <a:extLst>
              <a:ext uri="{FF2B5EF4-FFF2-40B4-BE49-F238E27FC236}">
                <a16:creationId xmlns:a16="http://schemas.microsoft.com/office/drawing/2014/main" id="{ED191F1B-06E4-4B43-AC2E-BCC24B1A1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990601"/>
            <a:ext cx="284797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4">
            <a:extLst>
              <a:ext uri="{FF2B5EF4-FFF2-40B4-BE49-F238E27FC236}">
                <a16:creationId xmlns:a16="http://schemas.microsoft.com/office/drawing/2014/main" id="{BF2D2AF5-1F6C-4C8B-9807-4AEE7C5ACC0E}"/>
              </a:ext>
            </a:extLst>
          </p:cNvPr>
          <p:cNvSpPr>
            <a:spLocks noChangeArrowheads="1"/>
          </p:cNvSpPr>
          <p:nvPr/>
        </p:nvSpPr>
        <p:spPr bwMode="auto">
          <a:xfrm>
            <a:off x="3051175" y="3063877"/>
            <a:ext cx="3006725" cy="3365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pt-BR" altLang="en-US" dirty="0"/>
              <a:t>200 A, 100 V, 4.5 mΩ FET</a:t>
            </a:r>
            <a:endParaRPr lang="en-US" altLang="en-US" dirty="0"/>
          </a:p>
        </p:txBody>
      </p:sp>
      <p:pic>
        <p:nvPicPr>
          <p:cNvPr id="12294" name="Picture 4">
            <a:extLst>
              <a:ext uri="{FF2B5EF4-FFF2-40B4-BE49-F238E27FC236}">
                <a16:creationId xmlns:a16="http://schemas.microsoft.com/office/drawing/2014/main" id="{5839A382-7381-4BFD-AED0-FDFE9AD84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429001"/>
            <a:ext cx="52197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Rectangle 6">
            <a:extLst>
              <a:ext uri="{FF2B5EF4-FFF2-40B4-BE49-F238E27FC236}">
                <a16:creationId xmlns:a16="http://schemas.microsoft.com/office/drawing/2014/main" id="{C0F409A8-BB19-46E7-925B-1F9CD1E75840}"/>
              </a:ext>
            </a:extLst>
          </p:cNvPr>
          <p:cNvSpPr>
            <a:spLocks noChangeArrowheads="1"/>
          </p:cNvSpPr>
          <p:nvPr/>
        </p:nvSpPr>
        <p:spPr bwMode="auto">
          <a:xfrm>
            <a:off x="3886200" y="5943600"/>
            <a:ext cx="3429000" cy="3365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pt-BR" altLang="en-US" dirty="0"/>
              <a:t>580 A, 200 V, 3.5 mΩ FET </a:t>
            </a:r>
            <a:endParaRPr lang="en-US" altLang="en-US" dirty="0"/>
          </a:p>
        </p:txBody>
      </p:sp>
      <p:sp>
        <p:nvSpPr>
          <p:cNvPr id="12296" name="Slide Number Placeholder 7">
            <a:extLst>
              <a:ext uri="{FF2B5EF4-FFF2-40B4-BE49-F238E27FC236}">
                <a16:creationId xmlns:a16="http://schemas.microsoft.com/office/drawing/2014/main" id="{3DA3C5D3-B3AE-4353-9BD8-222F534FBD78}"/>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C4BAAD64-C8B1-4C3C-8C36-BC4FCC4C5C95}" type="slidenum">
              <a:rPr lang="en-US" altLang="en-US" sz="1400">
                <a:latin typeface="Arial" panose="020B0604020202020204" pitchFamily="34" charset="0"/>
              </a:rPr>
              <a:pPr/>
              <a:t>7</a:t>
            </a:fld>
            <a:endParaRPr lang="en-US" altLang="en-US" sz="1400">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757822BA-10F5-4E91-87C1-CE36FE58715F}"/>
              </a:ext>
            </a:extLst>
          </p:cNvPr>
          <p:cNvSpPr>
            <a:spLocks noGrp="1" noChangeArrowheads="1"/>
          </p:cNvSpPr>
          <p:nvPr>
            <p:ph type="title"/>
          </p:nvPr>
        </p:nvSpPr>
        <p:spPr bwMode="auto">
          <a:xfrm>
            <a:off x="2362200" y="152400"/>
            <a:ext cx="57912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11.7.6. Parameter Values of Power Transistors</a:t>
            </a:r>
          </a:p>
        </p:txBody>
      </p:sp>
      <p:sp>
        <p:nvSpPr>
          <p:cNvPr id="84995" name="Rectangle 3">
            <a:extLst>
              <a:ext uri="{FF2B5EF4-FFF2-40B4-BE49-F238E27FC236}">
                <a16:creationId xmlns:a16="http://schemas.microsoft.com/office/drawing/2014/main" id="{F213C9F9-C40A-40B3-9000-A03CA76C744F}"/>
              </a:ext>
            </a:extLst>
          </p:cNvPr>
          <p:cNvSpPr>
            <a:spLocks noGrp="1" noChangeArrowheads="1"/>
          </p:cNvSpPr>
          <p:nvPr>
            <p:ph type="body" idx="1"/>
          </p:nvPr>
        </p:nvSpPr>
        <p:spPr bwMode="auto">
          <a:xfrm>
            <a:off x="2057400" y="1524000"/>
            <a:ext cx="7620000" cy="4800600"/>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2000"/>
              <a:t>At high currents, the exponential </a:t>
            </a:r>
            <a:r>
              <a:rPr lang="en-US" altLang="en-US" sz="2000" i="1">
                <a:solidFill>
                  <a:srgbClr val="FF0000"/>
                </a:solidFill>
              </a:rPr>
              <a:t>i</a:t>
            </a:r>
            <a:r>
              <a:rPr lang="en-US" altLang="en-US" sz="2000" i="1" baseline="-25000">
                <a:solidFill>
                  <a:srgbClr val="FF0000"/>
                </a:solidFill>
              </a:rPr>
              <a:t>C</a:t>
            </a:r>
            <a:r>
              <a:rPr lang="en-US" altLang="en-US" sz="2000">
                <a:solidFill>
                  <a:srgbClr val="FF0000"/>
                </a:solidFill>
              </a:rPr>
              <a:t>-</a:t>
            </a:r>
            <a:r>
              <a:rPr lang="en-US" altLang="en-US" sz="2000" i="1">
                <a:solidFill>
                  <a:srgbClr val="FF0000"/>
                </a:solidFill>
              </a:rPr>
              <a:t>v</a:t>
            </a:r>
            <a:r>
              <a:rPr lang="en-US" altLang="en-US" sz="2000" i="1" baseline="-25000">
                <a:solidFill>
                  <a:srgbClr val="FF0000"/>
                </a:solidFill>
              </a:rPr>
              <a:t>BE</a:t>
            </a:r>
            <a:r>
              <a:rPr lang="en-US" altLang="en-US" sz="2000">
                <a:solidFill>
                  <a:srgbClr val="FF0000"/>
                </a:solidFill>
              </a:rPr>
              <a:t> relationship exhibits a factor of 2 reduction</a:t>
            </a:r>
            <a:r>
              <a:rPr lang="en-US" altLang="en-US" sz="2000"/>
              <a:t> in the exponent.</a:t>
            </a:r>
          </a:p>
          <a:p>
            <a:pPr eaLnBrk="1" hangingPunct="1"/>
            <a:r>
              <a:rPr lang="en-US" altLang="en-US" sz="2000" i="1">
                <a:solidFill>
                  <a:srgbClr val="FF0000"/>
                </a:solidFill>
                <a:latin typeface="Symbol" panose="05050102010706020507" pitchFamily="18" charset="2"/>
              </a:rPr>
              <a:t>b</a:t>
            </a:r>
            <a:r>
              <a:rPr lang="en-US" altLang="en-US" sz="2000">
                <a:solidFill>
                  <a:srgbClr val="FF0000"/>
                </a:solidFill>
              </a:rPr>
              <a:t> is low, typically 30 to 80</a:t>
            </a:r>
            <a:r>
              <a:rPr lang="en-US" altLang="en-US" sz="2000"/>
              <a:t> (but can be as low as 5).  It is important to note that b has a positive temperature coefficient.</a:t>
            </a:r>
          </a:p>
          <a:p>
            <a:pPr eaLnBrk="1" hangingPunct="1"/>
            <a:r>
              <a:rPr lang="en-US" altLang="en-US" sz="2000"/>
              <a:t>At high currents </a:t>
            </a:r>
            <a:r>
              <a:rPr lang="en-US" altLang="en-US" sz="2000" i="1">
                <a:solidFill>
                  <a:srgbClr val="FF0000"/>
                </a:solidFill>
              </a:rPr>
              <a:t>r</a:t>
            </a:r>
            <a:r>
              <a:rPr lang="en-US" altLang="en-US" sz="2000" baseline="-25000">
                <a:solidFill>
                  <a:srgbClr val="FF0000"/>
                </a:solidFill>
                <a:latin typeface="Symbol" panose="05050102010706020507" pitchFamily="18" charset="2"/>
              </a:rPr>
              <a:t>p</a:t>
            </a:r>
            <a:r>
              <a:rPr lang="en-US" altLang="en-US" sz="2000">
                <a:solidFill>
                  <a:srgbClr val="FF0000"/>
                </a:solidFill>
              </a:rPr>
              <a:t> becomes very small</a:t>
            </a:r>
            <a:r>
              <a:rPr lang="en-US" altLang="en-US" sz="2000"/>
              <a:t> (a few ohms) and </a:t>
            </a:r>
            <a:r>
              <a:rPr lang="en-US" altLang="en-US" sz="2000" i="1"/>
              <a:t>r</a:t>
            </a:r>
            <a:r>
              <a:rPr lang="en-US" altLang="en-US" sz="2000" i="1" baseline="-25000"/>
              <a:t>x</a:t>
            </a:r>
            <a:r>
              <a:rPr lang="en-US" altLang="en-US" sz="2000"/>
              <a:t> becomes important.</a:t>
            </a:r>
          </a:p>
          <a:p>
            <a:pPr eaLnBrk="1" hangingPunct="1"/>
            <a:r>
              <a:rPr lang="en-US" altLang="en-US" sz="2000" i="1">
                <a:solidFill>
                  <a:srgbClr val="FF0000"/>
                </a:solidFill>
              </a:rPr>
              <a:t>f</a:t>
            </a:r>
            <a:r>
              <a:rPr lang="en-US" altLang="en-US" sz="2000" i="1" baseline="-25000">
                <a:solidFill>
                  <a:srgbClr val="FF0000"/>
                </a:solidFill>
              </a:rPr>
              <a:t>T</a:t>
            </a:r>
            <a:r>
              <a:rPr lang="en-US" altLang="en-US" sz="2000">
                <a:solidFill>
                  <a:srgbClr val="FF0000"/>
                </a:solidFill>
              </a:rPr>
              <a:t> is low (a few MHz),</a:t>
            </a:r>
            <a:r>
              <a:rPr lang="en-US" altLang="en-US" sz="2000"/>
              <a:t> </a:t>
            </a:r>
            <a:r>
              <a:rPr lang="en-US" altLang="en-US" sz="2000" i="1"/>
              <a:t>C</a:t>
            </a:r>
            <a:r>
              <a:rPr lang="en-US" altLang="en-US" sz="2000" baseline="-25000">
                <a:latin typeface="Symbol" panose="05050102010706020507" pitchFamily="18" charset="2"/>
              </a:rPr>
              <a:t>m</a:t>
            </a:r>
            <a:r>
              <a:rPr lang="en-US" altLang="en-US" sz="2000"/>
              <a:t> is large, </a:t>
            </a:r>
            <a:r>
              <a:rPr lang="en-US" altLang="en-US" sz="2000" i="1"/>
              <a:t>C</a:t>
            </a:r>
            <a:r>
              <a:rPr lang="en-US" altLang="en-US" sz="2000" baseline="-25000">
                <a:latin typeface="Symbol" panose="05050102010706020507" pitchFamily="18" charset="2"/>
              </a:rPr>
              <a:t>p</a:t>
            </a:r>
            <a:r>
              <a:rPr lang="en-US" altLang="en-US" sz="2000"/>
              <a:t> is even larger.</a:t>
            </a:r>
          </a:p>
          <a:p>
            <a:pPr eaLnBrk="1" hangingPunct="1"/>
            <a:r>
              <a:rPr lang="en-US" altLang="en-US" sz="2000" i="1"/>
              <a:t>I</a:t>
            </a:r>
            <a:r>
              <a:rPr lang="en-US" altLang="en-US" sz="2000" i="1" baseline="-25000"/>
              <a:t>CBO</a:t>
            </a:r>
            <a:r>
              <a:rPr lang="en-US" altLang="en-US" sz="2000"/>
              <a:t> is large, </a:t>
            </a:r>
            <a:r>
              <a:rPr lang="en-US" altLang="en-US" sz="2000" i="1"/>
              <a:t>BV</a:t>
            </a:r>
            <a:r>
              <a:rPr lang="en-US" altLang="en-US" sz="2000" i="1" baseline="-25000"/>
              <a:t>CEO</a:t>
            </a:r>
            <a:r>
              <a:rPr lang="en-US" altLang="en-US" sz="2000"/>
              <a:t> is </a:t>
            </a:r>
            <a:r>
              <a:rPr lang="en-US" altLang="en-US" sz="2000">
                <a:solidFill>
                  <a:srgbClr val="FF0000"/>
                </a:solidFill>
              </a:rPr>
              <a:t>typically 50 to 100V.</a:t>
            </a:r>
          </a:p>
          <a:p>
            <a:pPr eaLnBrk="1" hangingPunct="1"/>
            <a:r>
              <a:rPr lang="en-US" altLang="en-US" sz="2000" i="1"/>
              <a:t>I</a:t>
            </a:r>
            <a:r>
              <a:rPr lang="en-US" altLang="en-US" sz="2000" i="1" baseline="-25000"/>
              <a:t>Cmax</a:t>
            </a:r>
            <a:r>
              <a:rPr lang="en-US" altLang="en-US" sz="2000"/>
              <a:t> is typically in ampere range, </a:t>
            </a:r>
            <a:r>
              <a:rPr lang="en-US" altLang="en-US" sz="2000">
                <a:solidFill>
                  <a:srgbClr val="FF0000"/>
                </a:solidFill>
              </a:rPr>
              <a:t>as high as 100A.</a:t>
            </a:r>
          </a:p>
        </p:txBody>
      </p:sp>
      <p:sp>
        <p:nvSpPr>
          <p:cNvPr id="84996" name="Slide Number Placeholder 3">
            <a:extLst>
              <a:ext uri="{FF2B5EF4-FFF2-40B4-BE49-F238E27FC236}">
                <a16:creationId xmlns:a16="http://schemas.microsoft.com/office/drawing/2014/main" id="{2DFF675E-5BFC-4F53-81CC-DAF2BBA03B28}"/>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EC0F75B2-85AC-4040-AB5A-E0E7AFD27588}" type="slidenum">
              <a:rPr lang="en-US" altLang="en-US" sz="1400">
                <a:latin typeface="Arial" panose="020B0604020202020204" pitchFamily="34" charset="0"/>
              </a:rPr>
              <a:pPr/>
              <a:t>70</a:t>
            </a:fld>
            <a:endParaRPr lang="en-US" altLang="en-US" sz="1400">
              <a:latin typeface="Arial" panose="020B0604020202020204" pitchFamily="34"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5AE7944B-2E30-400A-89A1-901E8DF6FCF7}"/>
              </a:ext>
            </a:extLst>
          </p:cNvPr>
          <p:cNvSpPr>
            <a:spLocks noGrp="1" noChangeArrowheads="1"/>
          </p:cNvSpPr>
          <p:nvPr>
            <p:ph type="title"/>
          </p:nvPr>
        </p:nvSpPr>
        <p:spPr bwMode="auto">
          <a:xfrm>
            <a:off x="2362200" y="152400"/>
            <a:ext cx="5099756"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dirty="0"/>
              <a:t>11.9. IC Power Amplifiers</a:t>
            </a:r>
          </a:p>
        </p:txBody>
      </p:sp>
      <p:sp>
        <p:nvSpPr>
          <p:cNvPr id="86019" name="Rectangle 3">
            <a:extLst>
              <a:ext uri="{FF2B5EF4-FFF2-40B4-BE49-F238E27FC236}">
                <a16:creationId xmlns:a16="http://schemas.microsoft.com/office/drawing/2014/main" id="{E07FF051-6EDA-42CE-93BC-A9AC12DAC9EE}"/>
              </a:ext>
            </a:extLst>
          </p:cNvPr>
          <p:cNvSpPr>
            <a:spLocks noGrp="1" noChangeArrowheads="1"/>
          </p:cNvSpPr>
          <p:nvPr>
            <p:ph type="body" idx="1"/>
          </p:nvPr>
        </p:nvSpPr>
        <p:spPr bwMode="auto">
          <a:xfrm>
            <a:off x="2362200" y="1752600"/>
            <a:ext cx="7696200" cy="4038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a:t>High-gain, small-signal amplifier </a:t>
            </a:r>
            <a:r>
              <a:rPr lang="en-US" altLang="en-US">
                <a:solidFill>
                  <a:srgbClr val="FF0000"/>
                </a:solidFill>
              </a:rPr>
              <a:t>followed by class AB output stage.</a:t>
            </a:r>
          </a:p>
          <a:p>
            <a:pPr eaLnBrk="1" hangingPunct="1"/>
            <a:r>
              <a:rPr lang="en-US" altLang="en-US"/>
              <a:t>Overall </a:t>
            </a:r>
            <a:r>
              <a:rPr lang="en-US" altLang="en-US">
                <a:solidFill>
                  <a:srgbClr val="FF0000"/>
                </a:solidFill>
              </a:rPr>
              <a:t>negative feedback</a:t>
            </a:r>
            <a:r>
              <a:rPr lang="en-US" altLang="en-US"/>
              <a:t> is already applied.</a:t>
            </a:r>
          </a:p>
          <a:p>
            <a:pPr eaLnBrk="1" hangingPunct="1"/>
            <a:r>
              <a:rPr lang="en-US" altLang="en-US"/>
              <a:t>Output current-driving capability of any general-purpose op-amp may be increased by </a:t>
            </a:r>
            <a:r>
              <a:rPr lang="en-US" altLang="en-US">
                <a:solidFill>
                  <a:srgbClr val="FF0000"/>
                </a:solidFill>
              </a:rPr>
              <a:t>cascading it with class B or class AB output stage.</a:t>
            </a:r>
          </a:p>
          <a:p>
            <a:pPr eaLnBrk="1" hangingPunct="1"/>
            <a:r>
              <a:rPr lang="en-US" altLang="en-US">
                <a:solidFill>
                  <a:srgbClr val="FF0000"/>
                </a:solidFill>
              </a:rPr>
              <a:t>Hybrid IC</a:t>
            </a:r>
          </a:p>
        </p:txBody>
      </p:sp>
      <p:sp>
        <p:nvSpPr>
          <p:cNvPr id="86020" name="Slide Number Placeholder 3">
            <a:extLst>
              <a:ext uri="{FF2B5EF4-FFF2-40B4-BE49-F238E27FC236}">
                <a16:creationId xmlns:a16="http://schemas.microsoft.com/office/drawing/2014/main" id="{B5370682-F7E3-4D81-B982-1911C6E0AF5A}"/>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61AA2C4E-8678-48B8-A89E-D754E40F2C90}" type="slidenum">
              <a:rPr lang="en-US" altLang="en-US" sz="1400">
                <a:latin typeface="Arial" panose="020B0604020202020204" pitchFamily="34" charset="0"/>
              </a:rPr>
              <a:pPr/>
              <a:t>71</a:t>
            </a:fld>
            <a:endParaRPr lang="en-US" altLang="en-US" sz="1400">
              <a:latin typeface="Arial" panose="020B0604020202020204" pitchFamily="34"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61604365-48F5-444A-87AE-0EDE61F96D7A}"/>
              </a:ext>
            </a:extLst>
          </p:cNvPr>
          <p:cNvSpPr>
            <a:spLocks noChangeArrowheads="1"/>
          </p:cNvSpPr>
          <p:nvPr/>
        </p:nvSpPr>
        <p:spPr bwMode="auto">
          <a:xfrm>
            <a:off x="1752600" y="6232526"/>
            <a:ext cx="868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000" b="1"/>
              <a:t>Figure 11.35: </a:t>
            </a:r>
            <a:r>
              <a:rPr lang="en-US" altLang="en-US" sz="2000"/>
              <a:t>Thermal-shutdown circuit.</a:t>
            </a:r>
          </a:p>
        </p:txBody>
      </p:sp>
      <p:pic>
        <p:nvPicPr>
          <p:cNvPr id="87043" name="Picture 2" descr="se11F35">
            <a:extLst>
              <a:ext uri="{FF2B5EF4-FFF2-40B4-BE49-F238E27FC236}">
                <a16:creationId xmlns:a16="http://schemas.microsoft.com/office/drawing/2014/main" id="{D5429487-29E9-42D7-9D97-1958C1872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1" y="1219200"/>
            <a:ext cx="27209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Slide Number Placeholder 3">
            <a:extLst>
              <a:ext uri="{FF2B5EF4-FFF2-40B4-BE49-F238E27FC236}">
                <a16:creationId xmlns:a16="http://schemas.microsoft.com/office/drawing/2014/main" id="{9732A3C6-5790-4DB1-AA8F-342A50D3E872}"/>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6460B84F-F06E-470A-BB22-AEB9F3F92D14}" type="slidenum">
              <a:rPr lang="en-US" altLang="en-US" sz="1400">
                <a:latin typeface="Arial" panose="020B0604020202020204" pitchFamily="34" charset="0"/>
              </a:rPr>
              <a:pPr/>
              <a:t>72</a:t>
            </a:fld>
            <a:endParaRPr lang="en-US" altLang="en-US" sz="1400">
              <a:latin typeface="Arial" panose="020B0604020202020204" pitchFamily="34" charset="0"/>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CD956326-87B3-4471-9B41-AC315A7707E3}"/>
              </a:ext>
            </a:extLst>
          </p:cNvPr>
          <p:cNvSpPr>
            <a:spLocks noGrp="1" noChangeArrowheads="1"/>
          </p:cNvSpPr>
          <p:nvPr>
            <p:ph type="title"/>
          </p:nvPr>
        </p:nvSpPr>
        <p:spPr bwMode="auto">
          <a:xfrm>
            <a:off x="2362200" y="152400"/>
            <a:ext cx="36576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Summary</a:t>
            </a:r>
          </a:p>
        </p:txBody>
      </p:sp>
      <p:sp>
        <p:nvSpPr>
          <p:cNvPr id="88067" name="Rectangle 3">
            <a:extLst>
              <a:ext uri="{FF2B5EF4-FFF2-40B4-BE49-F238E27FC236}">
                <a16:creationId xmlns:a16="http://schemas.microsoft.com/office/drawing/2014/main" id="{F2B2696B-0900-474F-9F98-A35015539196}"/>
              </a:ext>
            </a:extLst>
          </p:cNvPr>
          <p:cNvSpPr>
            <a:spLocks noGrp="1" noChangeArrowheads="1"/>
          </p:cNvSpPr>
          <p:nvPr>
            <p:ph type="body" idx="1"/>
          </p:nvPr>
        </p:nvSpPr>
        <p:spPr bwMode="auto">
          <a:xfrm>
            <a:off x="2057400" y="1600200"/>
            <a:ext cx="8153400" cy="4038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a:bodyPr>
          <a:lstStyle/>
          <a:p>
            <a:pPr eaLnBrk="1" hangingPunct="1">
              <a:lnSpc>
                <a:spcPct val="90000"/>
              </a:lnSpc>
            </a:pPr>
            <a:r>
              <a:rPr lang="en-US" altLang="en-US"/>
              <a:t>Output stages are classified according to the transistor conduction angle: class A (360</a:t>
            </a:r>
            <a:r>
              <a:rPr lang="en-US" altLang="en-US" baseline="30000"/>
              <a:t>O</a:t>
            </a:r>
            <a:r>
              <a:rPr lang="en-US" altLang="en-US"/>
              <a:t>), class AB (slightly more than 180</a:t>
            </a:r>
            <a:r>
              <a:rPr lang="en-US" altLang="en-US" baseline="30000"/>
              <a:t>O</a:t>
            </a:r>
            <a:r>
              <a:rPr lang="en-US" altLang="en-US"/>
              <a:t>), class B (180</a:t>
            </a:r>
            <a:r>
              <a:rPr lang="en-US" altLang="en-US" baseline="30000"/>
              <a:t>O</a:t>
            </a:r>
            <a:r>
              <a:rPr lang="en-US" altLang="en-US"/>
              <a:t>), and class C (less than 180</a:t>
            </a:r>
            <a:r>
              <a:rPr lang="en-US" altLang="en-US" baseline="30000"/>
              <a:t>O</a:t>
            </a:r>
            <a:r>
              <a:rPr lang="en-US" altLang="en-US"/>
              <a:t>).</a:t>
            </a:r>
          </a:p>
          <a:p>
            <a:pPr eaLnBrk="1" hangingPunct="1">
              <a:lnSpc>
                <a:spcPct val="90000"/>
              </a:lnSpc>
            </a:pPr>
            <a:r>
              <a:rPr lang="en-US" altLang="en-US"/>
              <a:t>The most common class A output stage is the emitter-follower.  It is biased at a current greater than the peak load current.</a:t>
            </a:r>
          </a:p>
          <a:p>
            <a:pPr eaLnBrk="1" hangingPunct="1">
              <a:lnSpc>
                <a:spcPct val="90000"/>
              </a:lnSpc>
            </a:pPr>
            <a:r>
              <a:rPr lang="en-US" altLang="en-US"/>
              <a:t>The class A output stage dissipates its maximum power under quiescent conditions (</a:t>
            </a:r>
            <a:r>
              <a:rPr lang="en-US" altLang="en-US" i="1"/>
              <a:t>v</a:t>
            </a:r>
            <a:r>
              <a:rPr lang="en-US" altLang="en-US" i="1" baseline="-25000"/>
              <a:t>O</a:t>
            </a:r>
            <a:r>
              <a:rPr lang="en-US" altLang="en-US"/>
              <a:t> = 0).  It achieves a maximum power conversion efficiency of 25%,</a:t>
            </a:r>
          </a:p>
        </p:txBody>
      </p:sp>
      <p:sp>
        <p:nvSpPr>
          <p:cNvPr id="88068" name="Slide Number Placeholder 3">
            <a:extLst>
              <a:ext uri="{FF2B5EF4-FFF2-40B4-BE49-F238E27FC236}">
                <a16:creationId xmlns:a16="http://schemas.microsoft.com/office/drawing/2014/main" id="{5B598E46-D198-4F09-AB84-9A919BA21173}"/>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50A96627-12D6-48C7-B236-4E0A255F141A}" type="slidenum">
              <a:rPr lang="en-US" altLang="en-US" sz="1400">
                <a:latin typeface="Arial" panose="020B0604020202020204" pitchFamily="34" charset="0"/>
              </a:rPr>
              <a:pPr/>
              <a:t>73</a:t>
            </a:fld>
            <a:endParaRPr lang="en-US" altLang="en-US" sz="1400">
              <a:latin typeface="Arial" panose="020B0604020202020204" pitchFamily="34" charset="0"/>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C51ACEE0-2AC5-4D86-952B-6CC88CF039A9}"/>
              </a:ext>
            </a:extLst>
          </p:cNvPr>
          <p:cNvSpPr>
            <a:spLocks noGrp="1" noChangeArrowheads="1"/>
          </p:cNvSpPr>
          <p:nvPr>
            <p:ph type="title"/>
          </p:nvPr>
        </p:nvSpPr>
        <p:spPr bwMode="auto">
          <a:xfrm>
            <a:off x="2362200" y="152400"/>
            <a:ext cx="36576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Summary</a:t>
            </a:r>
          </a:p>
        </p:txBody>
      </p:sp>
      <p:sp>
        <p:nvSpPr>
          <p:cNvPr id="89091" name="Rectangle 3">
            <a:extLst>
              <a:ext uri="{FF2B5EF4-FFF2-40B4-BE49-F238E27FC236}">
                <a16:creationId xmlns:a16="http://schemas.microsoft.com/office/drawing/2014/main" id="{BACC9475-FFCE-4595-BCD3-0893670E2B05}"/>
              </a:ext>
            </a:extLst>
          </p:cNvPr>
          <p:cNvSpPr>
            <a:spLocks noGrp="1" noChangeArrowheads="1"/>
          </p:cNvSpPr>
          <p:nvPr>
            <p:ph type="body" idx="1"/>
          </p:nvPr>
        </p:nvSpPr>
        <p:spPr bwMode="auto">
          <a:xfrm>
            <a:off x="2133600" y="1600200"/>
            <a:ext cx="8001000" cy="4038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a:t>The class B stage is biased at zero current, and thus dissipates no power in quiescence.</a:t>
            </a:r>
          </a:p>
          <a:p>
            <a:pPr eaLnBrk="1" hangingPunct="1"/>
            <a:r>
              <a:rPr lang="en-US" altLang="en-US"/>
              <a:t>The class B stage can achieve a power conversion efficiency as high as 78.5%.</a:t>
            </a:r>
          </a:p>
          <a:p>
            <a:pPr eaLnBrk="1" hangingPunct="1"/>
            <a:r>
              <a:rPr lang="en-US" altLang="en-US"/>
              <a:t>The class B stage suffers from crossover distortion.</a:t>
            </a:r>
          </a:p>
          <a:p>
            <a:pPr eaLnBrk="1" hangingPunct="1"/>
            <a:r>
              <a:rPr lang="en-US" altLang="en-US"/>
              <a:t>The class AB output stage is biased at a small current; thus both transistors conduct for small input signals, and crossover distortion is virtually eliminated.</a:t>
            </a:r>
          </a:p>
        </p:txBody>
      </p:sp>
      <p:sp>
        <p:nvSpPr>
          <p:cNvPr id="89092" name="Slide Number Placeholder 3">
            <a:extLst>
              <a:ext uri="{FF2B5EF4-FFF2-40B4-BE49-F238E27FC236}">
                <a16:creationId xmlns:a16="http://schemas.microsoft.com/office/drawing/2014/main" id="{F181528D-50C1-4AC1-A9B2-9B197AD4F7D7}"/>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D6D443E0-3F2A-4C57-AD3A-D36DA2DB28E3}" type="slidenum">
              <a:rPr lang="en-US" altLang="en-US" sz="1400">
                <a:latin typeface="Arial" panose="020B0604020202020204" pitchFamily="34" charset="0"/>
              </a:rPr>
              <a:pPr/>
              <a:t>74</a:t>
            </a:fld>
            <a:endParaRPr lang="en-US" altLang="en-US" sz="1400">
              <a:latin typeface="Arial" panose="020B0604020202020204" pitchFamily="34"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44B21A2E-4E7B-47C1-885D-6E437E094F6A}"/>
              </a:ext>
            </a:extLst>
          </p:cNvPr>
          <p:cNvSpPr>
            <a:spLocks noGrp="1" noChangeArrowheads="1"/>
          </p:cNvSpPr>
          <p:nvPr>
            <p:ph type="title"/>
          </p:nvPr>
        </p:nvSpPr>
        <p:spPr bwMode="auto">
          <a:xfrm>
            <a:off x="2362200" y="152400"/>
            <a:ext cx="3657600" cy="12954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Summary</a:t>
            </a:r>
          </a:p>
        </p:txBody>
      </p:sp>
      <p:sp>
        <p:nvSpPr>
          <p:cNvPr id="90115" name="Rectangle 3">
            <a:extLst>
              <a:ext uri="{FF2B5EF4-FFF2-40B4-BE49-F238E27FC236}">
                <a16:creationId xmlns:a16="http://schemas.microsoft.com/office/drawing/2014/main" id="{181CD291-C6C9-4156-85D2-444DB6083CA8}"/>
              </a:ext>
            </a:extLst>
          </p:cNvPr>
          <p:cNvSpPr>
            <a:spLocks noGrp="1" noChangeArrowheads="1"/>
          </p:cNvSpPr>
          <p:nvPr>
            <p:ph type="body" idx="1"/>
          </p:nvPr>
        </p:nvSpPr>
        <p:spPr bwMode="auto">
          <a:xfrm>
            <a:off x="2209800" y="1371600"/>
            <a:ext cx="8153400" cy="4800600"/>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lnSpc>
                <a:spcPct val="90000"/>
              </a:lnSpc>
            </a:pPr>
            <a:r>
              <a:rPr lang="en-US" altLang="en-US"/>
              <a:t>Except for an additional small quiescent power dissipation, the power relationships of the class AB stage are similar to those in class B.</a:t>
            </a:r>
          </a:p>
          <a:p>
            <a:pPr eaLnBrk="1" hangingPunct="1">
              <a:lnSpc>
                <a:spcPct val="90000"/>
              </a:lnSpc>
            </a:pPr>
            <a:r>
              <a:rPr lang="en-US" altLang="en-US"/>
              <a:t>To guard against the possibility of thermal runaway, the bias voltage of the class AB circuit is made to vary with temperature in the same manner as does </a:t>
            </a:r>
            <a:r>
              <a:rPr lang="en-US" altLang="en-US" i="1"/>
              <a:t>V</a:t>
            </a:r>
            <a:r>
              <a:rPr lang="en-US" altLang="en-US" i="1" baseline="-25000"/>
              <a:t>BE</a:t>
            </a:r>
            <a:r>
              <a:rPr lang="en-US" altLang="en-US"/>
              <a:t> of the output transistors.</a:t>
            </a:r>
          </a:p>
          <a:p>
            <a:pPr eaLnBrk="1" hangingPunct="1">
              <a:lnSpc>
                <a:spcPct val="90000"/>
              </a:lnSpc>
            </a:pPr>
            <a:r>
              <a:rPr lang="en-US" altLang="en-US"/>
              <a:t>The classical CMOS class AB output stage suffers from reducing output signal-swing.  This problem may be overcome by replacing the source-follower output transistor with a pair of complementary devices.</a:t>
            </a:r>
          </a:p>
        </p:txBody>
      </p:sp>
      <p:sp>
        <p:nvSpPr>
          <p:cNvPr id="90116" name="Slide Number Placeholder 3">
            <a:extLst>
              <a:ext uri="{FF2B5EF4-FFF2-40B4-BE49-F238E27FC236}">
                <a16:creationId xmlns:a16="http://schemas.microsoft.com/office/drawing/2014/main" id="{020527F8-A577-48C9-B8CC-78EBD0FD71E3}"/>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0B4974BE-E5A8-43EE-BC60-CBCBC4EB5A6A}" type="slidenum">
              <a:rPr lang="en-US" altLang="en-US" sz="1400">
                <a:latin typeface="Arial" panose="020B0604020202020204" pitchFamily="34" charset="0"/>
              </a:rPr>
              <a:pPr/>
              <a:t>75</a:t>
            </a:fld>
            <a:endParaRPr lang="en-US" altLang="en-US" sz="1400">
              <a:latin typeface="Arial" panose="020B0604020202020204" pitchFamily="34"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006C6569-3A2E-4BB6-A2EE-E699D75AEE1F}"/>
              </a:ext>
            </a:extLst>
          </p:cNvPr>
          <p:cNvSpPr>
            <a:spLocks noChangeArrowheads="1"/>
          </p:cNvSpPr>
          <p:nvPr/>
        </p:nvSpPr>
        <p:spPr bwMode="auto">
          <a:xfrm>
            <a:off x="3505201" y="533401"/>
            <a:ext cx="4779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400" b="1"/>
              <a:t>Typical DC β for 2N3055 (Power BJT)</a:t>
            </a:r>
            <a:endParaRPr lang="en-US" altLang="en-US" sz="2400"/>
          </a:p>
        </p:txBody>
      </p:sp>
      <p:pic>
        <p:nvPicPr>
          <p:cNvPr id="13315" name="Picture 2">
            <a:extLst>
              <a:ext uri="{FF2B5EF4-FFF2-40B4-BE49-F238E27FC236}">
                <a16:creationId xmlns:a16="http://schemas.microsoft.com/office/drawing/2014/main" id="{F1310168-8342-4840-9985-27F38F847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066800"/>
            <a:ext cx="6191250"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3">
            <a:extLst>
              <a:ext uri="{FF2B5EF4-FFF2-40B4-BE49-F238E27FC236}">
                <a16:creationId xmlns:a16="http://schemas.microsoft.com/office/drawing/2014/main" id="{D00E800C-6B3A-4599-AF5B-1FCEE5E655AC}"/>
              </a:ext>
            </a:extLst>
          </p:cNvPr>
          <p:cNvSpPr>
            <a:spLocks noChangeArrowheads="1"/>
          </p:cNvSpPr>
          <p:nvPr/>
        </p:nvSpPr>
        <p:spPr bwMode="auto">
          <a:xfrm>
            <a:off x="4343401" y="3259138"/>
            <a:ext cx="3190875" cy="3365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a:t>Note that at 10 A</a:t>
            </a:r>
            <a:r>
              <a:rPr lang="en-US" altLang="en-US" i="1"/>
              <a:t>, </a:t>
            </a:r>
            <a:r>
              <a:rPr lang="en-US" altLang="en-US"/>
              <a:t>β</a:t>
            </a:r>
            <a:r>
              <a:rPr lang="en-US" altLang="en-US" i="1"/>
              <a:t> </a:t>
            </a:r>
            <a:r>
              <a:rPr lang="en-US" altLang="en-US"/>
              <a:t>drops to 10!</a:t>
            </a:r>
          </a:p>
        </p:txBody>
      </p:sp>
      <p:cxnSp>
        <p:nvCxnSpPr>
          <p:cNvPr id="13317" name="Straight Arrow Connector 5">
            <a:extLst>
              <a:ext uri="{FF2B5EF4-FFF2-40B4-BE49-F238E27FC236}">
                <a16:creationId xmlns:a16="http://schemas.microsoft.com/office/drawing/2014/main" id="{297CA09B-BF2A-43A4-BC0F-F84DDBAA9B99}"/>
              </a:ext>
            </a:extLst>
          </p:cNvPr>
          <p:cNvCxnSpPr>
            <a:cxnSpLocks noChangeShapeType="1"/>
          </p:cNvCxnSpPr>
          <p:nvPr/>
        </p:nvCxnSpPr>
        <p:spPr bwMode="auto">
          <a:xfrm>
            <a:off x="7620000" y="3581400"/>
            <a:ext cx="838200" cy="228600"/>
          </a:xfrm>
          <a:prstGeom prst="straightConnector1">
            <a:avLst/>
          </a:prstGeom>
          <a:noFill/>
          <a:ln w="349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13318" name="Rectangle 6">
            <a:extLst>
              <a:ext uri="{FF2B5EF4-FFF2-40B4-BE49-F238E27FC236}">
                <a16:creationId xmlns:a16="http://schemas.microsoft.com/office/drawing/2014/main" id="{29A61E94-14DB-41E7-A2B1-48F9978EF901}"/>
              </a:ext>
            </a:extLst>
          </p:cNvPr>
          <p:cNvSpPr>
            <a:spLocks noChangeArrowheads="1"/>
          </p:cNvSpPr>
          <p:nvPr/>
        </p:nvSpPr>
        <p:spPr bwMode="auto">
          <a:xfrm>
            <a:off x="3392489" y="5257800"/>
            <a:ext cx="4518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1800"/>
              <a:t>β increases “gets better” with increasing temp</a:t>
            </a:r>
          </a:p>
        </p:txBody>
      </p:sp>
      <p:sp>
        <p:nvSpPr>
          <p:cNvPr id="13319" name="Rectangle 7">
            <a:extLst>
              <a:ext uri="{FF2B5EF4-FFF2-40B4-BE49-F238E27FC236}">
                <a16:creationId xmlns:a16="http://schemas.microsoft.com/office/drawing/2014/main" id="{333DA5AD-9D33-4AD3-90A5-A4C8344A42DC}"/>
              </a:ext>
            </a:extLst>
          </p:cNvPr>
          <p:cNvSpPr>
            <a:spLocks noChangeArrowheads="1"/>
          </p:cNvSpPr>
          <p:nvPr/>
        </p:nvSpPr>
        <p:spPr bwMode="auto">
          <a:xfrm>
            <a:off x="3429000" y="5791200"/>
            <a:ext cx="4300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1800"/>
              <a:t>β decreases (significantly) with increasing IC</a:t>
            </a:r>
          </a:p>
        </p:txBody>
      </p:sp>
      <p:sp>
        <p:nvSpPr>
          <p:cNvPr id="13320" name="Slide Number Placeholder 7">
            <a:extLst>
              <a:ext uri="{FF2B5EF4-FFF2-40B4-BE49-F238E27FC236}">
                <a16:creationId xmlns:a16="http://schemas.microsoft.com/office/drawing/2014/main" id="{8C0256E8-9646-48E6-9C28-C9D2854E8DDF}"/>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5910119A-F249-437E-9187-6245E6246EA7}" type="slidenum">
              <a:rPr lang="en-US" altLang="en-US" sz="1400">
                <a:latin typeface="Arial" panose="020B0604020202020204" pitchFamily="34" charset="0"/>
              </a:rPr>
              <a:pPr/>
              <a:t>8</a:t>
            </a:fld>
            <a:endParaRPr lang="en-US" altLang="en-US" sz="140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8D379391-3217-4415-B5DE-F097086692B9}"/>
              </a:ext>
            </a:extLst>
          </p:cNvPr>
          <p:cNvSpPr>
            <a:spLocks noChangeArrowheads="1"/>
          </p:cNvSpPr>
          <p:nvPr/>
        </p:nvSpPr>
        <p:spPr bwMode="auto">
          <a:xfrm>
            <a:off x="3530600" y="381001"/>
            <a:ext cx="447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400" b="1"/>
              <a:t>Safe Operating Area (SOA) for BJT</a:t>
            </a:r>
            <a:endParaRPr lang="en-US" altLang="en-US" sz="2400"/>
          </a:p>
        </p:txBody>
      </p:sp>
      <p:pic>
        <p:nvPicPr>
          <p:cNvPr id="14339" name="Picture 2">
            <a:extLst>
              <a:ext uri="{FF2B5EF4-FFF2-40B4-BE49-F238E27FC236}">
                <a16:creationId xmlns:a16="http://schemas.microsoft.com/office/drawing/2014/main" id="{DEBF68FA-2338-47E5-9CE9-E8058C865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1"/>
            <a:ext cx="42862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3">
            <a:extLst>
              <a:ext uri="{FF2B5EF4-FFF2-40B4-BE49-F238E27FC236}">
                <a16:creationId xmlns:a16="http://schemas.microsoft.com/office/drawing/2014/main" id="{FC4BCD95-862B-4920-9EA5-022E90DE3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1447801"/>
            <a:ext cx="4133850"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4">
            <a:extLst>
              <a:ext uri="{FF2B5EF4-FFF2-40B4-BE49-F238E27FC236}">
                <a16:creationId xmlns:a16="http://schemas.microsoft.com/office/drawing/2014/main" id="{B6F29B48-DB78-4AD9-AA1B-1697359230D0}"/>
              </a:ext>
            </a:extLst>
          </p:cNvPr>
          <p:cNvSpPr>
            <a:spLocks noChangeArrowheads="1"/>
          </p:cNvSpPr>
          <p:nvPr/>
        </p:nvSpPr>
        <p:spPr bwMode="auto">
          <a:xfrm>
            <a:off x="2133600" y="5018089"/>
            <a:ext cx="8153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a:t>Slight non-uniformities in semiconductor material causes non-uniformities in current density. This produces regions of increased heating, which lowers the resistance of semiconductor, which increases current, which generates more heat,... This can cause material to melt. This is called second breakdown.</a:t>
            </a:r>
          </a:p>
        </p:txBody>
      </p:sp>
      <p:cxnSp>
        <p:nvCxnSpPr>
          <p:cNvPr id="14342" name="Straight Arrow Connector 6">
            <a:extLst>
              <a:ext uri="{FF2B5EF4-FFF2-40B4-BE49-F238E27FC236}">
                <a16:creationId xmlns:a16="http://schemas.microsoft.com/office/drawing/2014/main" id="{987F2DDD-E22D-4B35-9087-BAF97AE0D16C}"/>
              </a:ext>
            </a:extLst>
          </p:cNvPr>
          <p:cNvCxnSpPr>
            <a:cxnSpLocks noChangeShapeType="1"/>
          </p:cNvCxnSpPr>
          <p:nvPr/>
        </p:nvCxnSpPr>
        <p:spPr bwMode="auto">
          <a:xfrm flipV="1">
            <a:off x="3962400" y="4191000"/>
            <a:ext cx="457200" cy="838200"/>
          </a:xfrm>
          <a:prstGeom prst="straightConnector1">
            <a:avLst/>
          </a:prstGeom>
          <a:noFill/>
          <a:ln w="38100"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14343" name="Rectangle 7">
            <a:extLst>
              <a:ext uri="{FF2B5EF4-FFF2-40B4-BE49-F238E27FC236}">
                <a16:creationId xmlns:a16="http://schemas.microsoft.com/office/drawing/2014/main" id="{2DAC9800-2675-490C-9D5E-8BD92B6C6B0C}"/>
              </a:ext>
            </a:extLst>
          </p:cNvPr>
          <p:cNvSpPr>
            <a:spLocks noChangeArrowheads="1"/>
          </p:cNvSpPr>
          <p:nvPr/>
        </p:nvSpPr>
        <p:spPr bwMode="auto">
          <a:xfrm>
            <a:off x="2590800" y="914401"/>
            <a:ext cx="2743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a:solidFill>
                  <a:srgbClr val="000099"/>
                </a:solidFill>
              </a:rPr>
              <a:t>Max I, determined by, for</a:t>
            </a:r>
          </a:p>
          <a:p>
            <a:pPr eaLnBrk="1" hangingPunct="1"/>
            <a:r>
              <a:rPr lang="en-US" altLang="en-US">
                <a:solidFill>
                  <a:srgbClr val="000099"/>
                </a:solidFill>
              </a:rPr>
              <a:t>example, how much current</a:t>
            </a:r>
          </a:p>
          <a:p>
            <a:pPr eaLnBrk="1" hangingPunct="1"/>
            <a:r>
              <a:rPr lang="en-US" altLang="en-US">
                <a:solidFill>
                  <a:srgbClr val="000099"/>
                </a:solidFill>
              </a:rPr>
              <a:t>bonding wires can handle</a:t>
            </a:r>
          </a:p>
        </p:txBody>
      </p:sp>
      <p:cxnSp>
        <p:nvCxnSpPr>
          <p:cNvPr id="14344" name="Straight Arrow Connector 8">
            <a:extLst>
              <a:ext uri="{FF2B5EF4-FFF2-40B4-BE49-F238E27FC236}">
                <a16:creationId xmlns:a16="http://schemas.microsoft.com/office/drawing/2014/main" id="{ABEDFCFD-E6C2-49F2-A298-6D7D24F05B13}"/>
              </a:ext>
            </a:extLst>
          </p:cNvPr>
          <p:cNvCxnSpPr>
            <a:cxnSpLocks noChangeShapeType="1"/>
          </p:cNvCxnSpPr>
          <p:nvPr/>
        </p:nvCxnSpPr>
        <p:spPr bwMode="auto">
          <a:xfrm flipH="1">
            <a:off x="2895600" y="1752600"/>
            <a:ext cx="609600" cy="304800"/>
          </a:xfrm>
          <a:prstGeom prst="straightConnector1">
            <a:avLst/>
          </a:prstGeom>
          <a:noFill/>
          <a:ln w="38100"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14345" name="Rectangle 10">
            <a:extLst>
              <a:ext uri="{FF2B5EF4-FFF2-40B4-BE49-F238E27FC236}">
                <a16:creationId xmlns:a16="http://schemas.microsoft.com/office/drawing/2014/main" id="{C150F5D8-61FD-414D-A304-9A7FD1C42FCC}"/>
              </a:ext>
            </a:extLst>
          </p:cNvPr>
          <p:cNvSpPr>
            <a:spLocks noChangeArrowheads="1"/>
          </p:cNvSpPr>
          <p:nvPr/>
        </p:nvSpPr>
        <p:spPr bwMode="auto">
          <a:xfrm>
            <a:off x="6248400" y="914400"/>
            <a:ext cx="3810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a:solidFill>
                  <a:srgbClr val="000099"/>
                </a:solidFill>
              </a:rPr>
              <a:t>Max </a:t>
            </a:r>
            <a:r>
              <a:rPr lang="en-US" altLang="en-US" i="1">
                <a:solidFill>
                  <a:srgbClr val="000099"/>
                </a:solidFill>
              </a:rPr>
              <a:t>V </a:t>
            </a:r>
            <a:r>
              <a:rPr lang="en-US" altLang="en-US">
                <a:solidFill>
                  <a:srgbClr val="000099"/>
                </a:solidFill>
              </a:rPr>
              <a:t>normally determined by avalanche</a:t>
            </a:r>
          </a:p>
          <a:p>
            <a:pPr eaLnBrk="1" hangingPunct="1"/>
            <a:r>
              <a:rPr lang="en-US" altLang="en-US">
                <a:solidFill>
                  <a:srgbClr val="000099"/>
                </a:solidFill>
              </a:rPr>
              <a:t>breakdown of reverse biased CB junction.</a:t>
            </a:r>
          </a:p>
        </p:txBody>
      </p:sp>
      <p:cxnSp>
        <p:nvCxnSpPr>
          <p:cNvPr id="14346" name="Straight Arrow Connector 11">
            <a:extLst>
              <a:ext uri="{FF2B5EF4-FFF2-40B4-BE49-F238E27FC236}">
                <a16:creationId xmlns:a16="http://schemas.microsoft.com/office/drawing/2014/main" id="{13AF74AE-CC71-4C06-A56E-0C4B82275CFF}"/>
              </a:ext>
            </a:extLst>
          </p:cNvPr>
          <p:cNvCxnSpPr>
            <a:cxnSpLocks noChangeShapeType="1"/>
          </p:cNvCxnSpPr>
          <p:nvPr/>
        </p:nvCxnSpPr>
        <p:spPr bwMode="auto">
          <a:xfrm flipH="1">
            <a:off x="5257800" y="1447800"/>
            <a:ext cx="1066800" cy="2971800"/>
          </a:xfrm>
          <a:prstGeom prst="straightConnector1">
            <a:avLst/>
          </a:prstGeom>
          <a:noFill/>
          <a:ln w="38100"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14347" name="Rectangle 13">
            <a:extLst>
              <a:ext uri="{FF2B5EF4-FFF2-40B4-BE49-F238E27FC236}">
                <a16:creationId xmlns:a16="http://schemas.microsoft.com/office/drawing/2014/main" id="{EFC4C3C4-5866-4431-AAF0-6F32A7BAFF1D}"/>
              </a:ext>
            </a:extLst>
          </p:cNvPr>
          <p:cNvSpPr>
            <a:spLocks noChangeArrowheads="1"/>
          </p:cNvSpPr>
          <p:nvPr/>
        </p:nvSpPr>
        <p:spPr bwMode="auto">
          <a:xfrm>
            <a:off x="8820150" y="2209800"/>
            <a:ext cx="1030288" cy="36988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1800"/>
              <a:t>Log scale</a:t>
            </a:r>
          </a:p>
        </p:txBody>
      </p:sp>
      <p:sp>
        <p:nvSpPr>
          <p:cNvPr id="14348" name="Rectangle 14">
            <a:extLst>
              <a:ext uri="{FF2B5EF4-FFF2-40B4-BE49-F238E27FC236}">
                <a16:creationId xmlns:a16="http://schemas.microsoft.com/office/drawing/2014/main" id="{9AA8D174-A05D-4BD0-9E3F-10F6C650100C}"/>
              </a:ext>
            </a:extLst>
          </p:cNvPr>
          <p:cNvSpPr>
            <a:spLocks noChangeArrowheads="1"/>
          </p:cNvSpPr>
          <p:nvPr/>
        </p:nvSpPr>
        <p:spPr bwMode="auto">
          <a:xfrm>
            <a:off x="4343400" y="1905000"/>
            <a:ext cx="1155700" cy="3381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a:t>Linear scale</a:t>
            </a:r>
          </a:p>
        </p:txBody>
      </p:sp>
      <p:sp>
        <p:nvSpPr>
          <p:cNvPr id="14349" name="Rectangle 15">
            <a:extLst>
              <a:ext uri="{FF2B5EF4-FFF2-40B4-BE49-F238E27FC236}">
                <a16:creationId xmlns:a16="http://schemas.microsoft.com/office/drawing/2014/main" id="{C15DE25B-2809-4DB2-AE98-51038D4654B3}"/>
              </a:ext>
            </a:extLst>
          </p:cNvPr>
          <p:cNvSpPr>
            <a:spLocks noChangeArrowheads="1"/>
          </p:cNvSpPr>
          <p:nvPr/>
        </p:nvSpPr>
        <p:spPr bwMode="auto">
          <a:xfrm>
            <a:off x="3352800" y="2590800"/>
            <a:ext cx="1703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a:t>Max P</a:t>
            </a:r>
            <a:r>
              <a:rPr lang="en-US" altLang="en-US" baseline="-25000"/>
              <a:t>T</a:t>
            </a:r>
            <a:r>
              <a:rPr lang="en-US" altLang="en-US"/>
              <a:t>, hyperbola</a:t>
            </a:r>
          </a:p>
        </p:txBody>
      </p:sp>
      <p:cxnSp>
        <p:nvCxnSpPr>
          <p:cNvPr id="14350" name="Straight Arrow Connector 16">
            <a:extLst>
              <a:ext uri="{FF2B5EF4-FFF2-40B4-BE49-F238E27FC236}">
                <a16:creationId xmlns:a16="http://schemas.microsoft.com/office/drawing/2014/main" id="{F33DD860-4B71-42BF-8A39-F892C9260064}"/>
              </a:ext>
            </a:extLst>
          </p:cNvPr>
          <p:cNvCxnSpPr>
            <a:cxnSpLocks noChangeShapeType="1"/>
          </p:cNvCxnSpPr>
          <p:nvPr/>
        </p:nvCxnSpPr>
        <p:spPr bwMode="auto">
          <a:xfrm flipH="1">
            <a:off x="3048000" y="2895600"/>
            <a:ext cx="609600" cy="304800"/>
          </a:xfrm>
          <a:prstGeom prst="straightConnector1">
            <a:avLst/>
          </a:prstGeom>
          <a:noFill/>
          <a:ln w="38100"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14351" name="Right Arrow 17">
            <a:extLst>
              <a:ext uri="{FF2B5EF4-FFF2-40B4-BE49-F238E27FC236}">
                <a16:creationId xmlns:a16="http://schemas.microsoft.com/office/drawing/2014/main" id="{117FB48A-A1F3-4CD6-88DF-BB98BDB063CA}"/>
              </a:ext>
            </a:extLst>
          </p:cNvPr>
          <p:cNvSpPr>
            <a:spLocks noChangeArrowheads="1"/>
          </p:cNvSpPr>
          <p:nvPr/>
        </p:nvSpPr>
        <p:spPr bwMode="auto">
          <a:xfrm>
            <a:off x="5867400" y="3048000"/>
            <a:ext cx="457200" cy="457200"/>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endParaRPr lang="en-US" altLang="en-US"/>
          </a:p>
        </p:txBody>
      </p:sp>
      <p:sp>
        <p:nvSpPr>
          <p:cNvPr id="19" name="Rectangle 18">
            <a:extLst>
              <a:ext uri="{FF2B5EF4-FFF2-40B4-BE49-F238E27FC236}">
                <a16:creationId xmlns:a16="http://schemas.microsoft.com/office/drawing/2014/main" id="{E1572310-1757-4209-8301-DAE9886700A9}"/>
              </a:ext>
            </a:extLst>
          </p:cNvPr>
          <p:cNvSpPr/>
          <p:nvPr/>
        </p:nvSpPr>
        <p:spPr>
          <a:xfrm>
            <a:off x="7467601" y="3429001"/>
            <a:ext cx="720725" cy="461963"/>
          </a:xfrm>
          <a:prstGeom prst="rect">
            <a:avLst/>
          </a:prstGeom>
          <a:solidFill>
            <a:schemeClr val="accent1">
              <a:lumMod val="90000"/>
            </a:schemeClr>
          </a:solidFill>
        </p:spPr>
        <p:txBody>
          <a:bodyPr wrap="none">
            <a:spAutoFit/>
          </a:bodyPr>
          <a:lstStyle/>
          <a:p>
            <a:pPr algn="r" eaLnBrk="1" hangingPunct="1">
              <a:defRPr/>
            </a:pPr>
            <a:r>
              <a:rPr lang="en-US" sz="2400" b="1" dirty="0">
                <a:solidFill>
                  <a:srgbClr val="000099"/>
                </a:solidFill>
                <a:effectLst>
                  <a:outerShdw blurRad="38100" dist="38100" dir="2700000" algn="tl">
                    <a:srgbClr val="000000">
                      <a:alpha val="43137"/>
                    </a:srgbClr>
                  </a:outerShdw>
                </a:effectLst>
              </a:rPr>
              <a:t>SOA</a:t>
            </a:r>
          </a:p>
        </p:txBody>
      </p:sp>
      <p:sp>
        <p:nvSpPr>
          <p:cNvPr id="14353" name="Slide Number Placeholder 16">
            <a:extLst>
              <a:ext uri="{FF2B5EF4-FFF2-40B4-BE49-F238E27FC236}">
                <a16:creationId xmlns:a16="http://schemas.microsoft.com/office/drawing/2014/main" id="{BD2FAE3A-3315-460F-AB81-86012F8C926F}"/>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fld id="{D744BF16-C101-48A9-9AD3-443721D9D9DF}" type="slidenum">
              <a:rPr lang="en-US" altLang="en-US" sz="1400">
                <a:latin typeface="Arial" panose="020B0604020202020204" pitchFamily="34" charset="0"/>
              </a:rPr>
              <a:pPr/>
              <a:t>9</a:t>
            </a:fld>
            <a:endParaRPr lang="en-US" altLang="en-US" sz="1400">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3880</Words>
  <Application>Microsoft Office PowerPoint</Application>
  <PresentationFormat>Widescreen</PresentationFormat>
  <Paragraphs>473</Paragraphs>
  <Slides>75</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75</vt:i4>
      </vt:variant>
    </vt:vector>
  </HeadingPairs>
  <TitlesOfParts>
    <vt:vector size="87" baseType="lpstr">
      <vt:lpstr>Arial</vt:lpstr>
      <vt:lpstr>Calibri</vt:lpstr>
      <vt:lpstr>Calibri Light</vt:lpstr>
      <vt:lpstr>Cambria Math</vt:lpstr>
      <vt:lpstr>New Baskerville</vt:lpstr>
      <vt:lpstr>Symbol</vt:lpstr>
      <vt:lpstr>Times New Roman</vt:lpstr>
      <vt:lpstr>Wingdings</vt:lpstr>
      <vt:lpstr>Office Theme</vt:lpstr>
      <vt:lpstr>Equation</vt:lpstr>
      <vt:lpstr>公式</vt:lpstr>
      <vt:lpstr>Equation.3</vt:lpstr>
      <vt:lpstr>PowerPoint Presentation</vt:lpstr>
      <vt:lpstr>PowerPoint Presentation</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11.1. Classification of Output Stages</vt:lpstr>
      <vt:lpstr>PowerPoint Presentation</vt:lpstr>
      <vt:lpstr>Class A Amplifier Analysis </vt:lpstr>
      <vt:lpstr>Class A Amplifier Analysis </vt:lpstr>
      <vt:lpstr>Class A Amplifier Analysis </vt:lpstr>
      <vt:lpstr>AC load line</vt:lpstr>
      <vt:lpstr>DC Biasing + AC signal</vt:lpstr>
      <vt:lpstr>Power Calculation</vt:lpstr>
      <vt:lpstr>Power Efficiency  ( )</vt:lpstr>
      <vt:lpstr>11.2. Class A Output Stage</vt:lpstr>
      <vt:lpstr>PowerPoint Presentation</vt:lpstr>
      <vt:lpstr>11.2.3. Power Dissipation</vt:lpstr>
      <vt:lpstr>PowerPoint Presentation</vt:lpstr>
      <vt:lpstr>11.2.4. Power Conversion Efficiency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11.3. Class B Output Stage</vt:lpstr>
      <vt:lpstr>11.3. Class B Amplifier</vt:lpstr>
      <vt:lpstr>11.3. Push-pull amplifier (Class B)</vt:lpstr>
      <vt:lpstr>11.3. Push-pull amplifier (Class B)</vt:lpstr>
      <vt:lpstr>11.3. Class B Output Stage</vt:lpstr>
      <vt:lpstr>PowerPoint Presentation</vt:lpstr>
      <vt:lpstr>11.3.2 Power –Calculations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11.4. Class AB Output Stage</vt:lpstr>
      <vt:lpstr>PowerPoint Presentation</vt:lpstr>
      <vt:lpstr>PowerPoint Presentation</vt:lpstr>
      <vt:lpstr>PowerPoint Presentation</vt:lpstr>
      <vt:lpstr>11.4. Class AB Output Stage</vt:lpstr>
      <vt:lpstr>PowerPoint Presentation</vt:lpstr>
      <vt:lpstr>11.4.2. Output Resistance</vt:lpstr>
      <vt:lpstr>11.5. Biasing the Class AB Circuit</vt:lpstr>
      <vt:lpstr>11.5.2. Biasing Using the VBE Multiplier</vt:lpstr>
      <vt:lpstr>PowerPoint Presentation</vt:lpstr>
      <vt:lpstr>PowerPoint Presentation</vt:lpstr>
      <vt:lpstr>11.7. Power BJT’s</vt:lpstr>
      <vt:lpstr>PowerPoint Presentation</vt:lpstr>
      <vt:lpstr>PowerPoint Presentation</vt:lpstr>
      <vt:lpstr>11.7.5. The BJT Safe Operating Area (SOA)</vt:lpstr>
      <vt:lpstr>PowerPoint Presentation</vt:lpstr>
      <vt:lpstr>PowerPoint Presentation</vt:lpstr>
      <vt:lpstr>11.7.6. Parameter Values of Power Transistors</vt:lpstr>
      <vt:lpstr>11.9. IC Power Amplifiers</vt:lpstr>
      <vt:lpstr>PowerPoint Presentation</vt:lpstr>
      <vt:lpstr>Summary</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Van Su</dc:creator>
  <cp:lastModifiedBy>Tran Van Su</cp:lastModifiedBy>
  <cp:revision>39</cp:revision>
  <dcterms:created xsi:type="dcterms:W3CDTF">2020-05-12T14:34:21Z</dcterms:created>
  <dcterms:modified xsi:type="dcterms:W3CDTF">2020-05-13T04:01:17Z</dcterms:modified>
</cp:coreProperties>
</file>